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74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82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57200"/>
            <a:ext cx="8774270" cy="58293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Семинар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МБОУ «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Воскресеновская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СОШ» на тему: 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учитель управляет качеством обучения в образовательной системе «учитель – ученик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57200"/>
            <a:ext cx="8845708" cy="618651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Управленческие документы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на столе учителя: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2060"/>
                </a:solidFill>
              </a:rPr>
              <a:t>- Рабочая программа по предмету.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- Информационная/технологическая карта темы/ модуля.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- Сценарий урока.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- Диагностические работы (тематическая и промежуточная диагностика).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2579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ПРИКАЗ МИНОБРНАУКИ РОССИИ ОТ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31 ДЕКАБРЯ 2015 Г. № 1577 «О ВНЕСЕНИИ ИЗМЕНЕНИЙ В ФЕДЕРАЛЬНЫЙ ГОСУДАРСТВЕННЫЙ ОБРАЗОВАТЕЛЬНЫЙ СТАНДАРТ ОСНОВНОГО ОБЩЕГО ОБРАЗОВАНИЯ, УТВЕРЖДЕННЫЙ ПРИКАЗОМ МИНИСТЕРСТВА ОБРАЗОВАНИЯ И НАУКИ РОССИЙСКОЙ ФЕДЕРАЦИИ ОТ 17 ДЕКАБРЯ 2010 Г. № 1897»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257948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002060"/>
                </a:solidFill>
              </a:rPr>
              <a:t>18.2.2. Рабочие программы учебных предметов, курсов, в том числе внеурочной деятельности, должны обеспечивать достижение планируемых результатов освоения основной образовательной программы основного общего образования.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Рабочие программы учебных предметов, курсов, в том числе внеурочной деятельности, разрабатываются на основе требований к результатам освоения основной образовательной программы основного общего образования с учетом программ, включенных в ее структуру.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4008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</a:rPr>
              <a:t>Рабочие программы учебных предметов, курсов</a:t>
            </a:r>
            <a:r>
              <a:rPr lang="ru-RU" sz="2700" dirty="0" smtClean="0">
                <a:solidFill>
                  <a:srgbClr val="FF0000"/>
                </a:solidFill>
              </a:rPr>
              <a:t> должны содержать: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планируемые результаты освоения учебного предмета, курса;</a:t>
            </a: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содержание учебного предмета, курса;</a:t>
            </a: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тематическое планирование с указанием количества часов, отводимых на освоение каждой темы.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Рабочие программы курсов внеурочной деятельности</a:t>
            </a:r>
            <a:r>
              <a:rPr lang="ru-RU" sz="2700" dirty="0" smtClean="0">
                <a:solidFill>
                  <a:srgbClr val="FF0000"/>
                </a:solidFill>
              </a:rPr>
              <a:t> должны содержать: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результаты освоения курса внеурочной деятельности;</a:t>
            </a: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содержание курса внеурочной деятельности с указанием форм организации и видов деятельности;</a:t>
            </a: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</a:rPr>
              <a:t>тематическое планирование.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57200"/>
            <a:ext cx="8845708" cy="58293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Развивающий учитель </a:t>
            </a:r>
            <a:r>
              <a:rPr lang="ru-RU" sz="2400" dirty="0" smtClean="0"/>
              <a:t>имеет больше шансов инициировать и поддерживать процессы саморазвития ученика.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Постоянно познающий себя учитель </a:t>
            </a:r>
            <a:r>
              <a:rPr lang="ru-RU" sz="2400" dirty="0" smtClean="0"/>
              <a:t>сможет стать опорой для становления процессов самопознания ученика.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Владеющий основными приемами самоопределения учитель </a:t>
            </a:r>
            <a:r>
              <a:rPr lang="ru-RU" sz="2400" dirty="0" smtClean="0"/>
              <a:t>способен реально помочь ученику в его самоопределении.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25794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«Мы не говорим педагогам - поступайте так или иначе; мы говорим им: изучайте законы тех психических явлений, которыми вы хотите управлять, и поступайте, сообразуясь с этими законами и теми обстоятельствами, в которых вы хотите их приложить».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К.Д.Ушинский.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43050"/>
            <a:ext cx="41910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43050"/>
            <a:ext cx="43434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40042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Семинар проводила </a:t>
            </a:r>
            <a:br>
              <a:rPr lang="ru-RU" dirty="0" smtClean="0"/>
            </a:br>
            <a:r>
              <a:rPr lang="ru-RU" dirty="0" smtClean="0"/>
              <a:t>зам. Директора по УВР Алиева Х.С.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857496"/>
            <a:ext cx="621510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972196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Урок – это зеркало общей и педагогической культуры учителя, мерило его интеллектуального богатства, показатель его кругозора и эрудиции. В.Сухомлинский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44005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Эффективность любого урока определяется не тем, что дает детям учитель, а тем что они взяли в процессе обучения.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9144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Примерный алгоритм описания уроков.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Введение – описание программы, темы, места урока, его роли в логике изучения темы. Рекомендации по подготовке учителя к этому уроку. Как этот урок  поддерживает социализацию учащихся – содержанием, формами деятельности, целями…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Особенности детей в классе, учитываемые при подготовке к уроку (детей называть по имени – Саша Н.)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Информационная карта урока.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Подробное описание хода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этапам,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опорой на файлы презентации (слайды, видеофрагменты),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 ссылками на дидактические материалы, данные в приложениях,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описанием возможных сложностей каждого этапа.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тексты промежуточной диагностики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индивидуализированные задания (хорошо дать  матрицу дидактического потенциала использованных заданий)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 литературы для учителя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685800" algn="l"/>
                <a:tab pos="9144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домашних заданий (с дифференциацией, если есть)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51344"/>
            <a:ext cx="871543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b="1" i="1" u="sng" dirty="0" smtClean="0">
                <a:solidFill>
                  <a:srgbClr val="FF0000"/>
                </a:solidFill>
              </a:rPr>
              <a:t>Домашние задания</a:t>
            </a:r>
            <a:r>
              <a:rPr lang="ru-RU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Задания должны быть интересны по форме,  стимулировать поисковую работу, но не должны быть  очень сложными по содержанию – пока  волевая составляющая учебной мотивации невысока.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давать такие задания: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1.Составить кроссворд с изучаемыми терминами и написать к нему вопросы.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2.Составить и оформить тест по изучаемому параграфу.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3.Провести анкетирование или опрос в окружающем социуме, записать результаты в виде таблицы, проанализировать, сделать вывод.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4.Создать компьютерную презентацию к изучаемой теме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0436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Развивающие и диагностические задания на уроках.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b="1" dirty="0" smtClean="0"/>
              <a:t>1.Цифровой диктант.</a:t>
            </a:r>
            <a:br>
              <a:rPr lang="ru-RU" b="1" dirty="0" smtClean="0"/>
            </a:br>
            <a:r>
              <a:rPr lang="ru-RU" b="1" dirty="0" smtClean="0"/>
              <a:t>2.Буквенный диктант.</a:t>
            </a:r>
            <a:br>
              <a:rPr lang="ru-RU" b="1" dirty="0" smtClean="0"/>
            </a:br>
            <a:r>
              <a:rPr lang="ru-RU" b="1" dirty="0" smtClean="0"/>
              <a:t>3.Числовой диктант.</a:t>
            </a:r>
            <a:br>
              <a:rPr lang="ru-RU" b="1" dirty="0" smtClean="0"/>
            </a:br>
            <a:r>
              <a:rPr lang="ru-RU" b="1" dirty="0" smtClean="0"/>
              <a:t>4.Задание на развитие зрительной памяти.</a:t>
            </a:r>
            <a:br>
              <a:rPr lang="ru-RU" b="1" dirty="0" smtClean="0"/>
            </a:br>
            <a:r>
              <a:rPr lang="ru-RU" b="1" dirty="0" smtClean="0"/>
              <a:t>5.Логические поисковые задания.</a:t>
            </a:r>
            <a:br>
              <a:rPr lang="ru-RU" b="1" dirty="0" smtClean="0"/>
            </a:br>
            <a:r>
              <a:rPr lang="ru-RU" b="1" dirty="0" smtClean="0"/>
              <a:t>6.Развивающие игры.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8651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Что такое </a:t>
            </a:r>
            <a:r>
              <a:rPr lang="ru-RU" sz="2000" b="1" dirty="0" err="1" smtClean="0">
                <a:latin typeface="Arial Narrow" pitchFamily="34" charset="0"/>
              </a:rPr>
              <a:t>метапредметность</a:t>
            </a:r>
            <a:r>
              <a:rPr lang="ru-RU" sz="2000" b="1" dirty="0" smtClean="0">
                <a:latin typeface="Arial Narrow" pitchFamily="34" charset="0"/>
              </a:rPr>
              <a:t>, </a:t>
            </a:r>
            <a:r>
              <a:rPr lang="ru-RU" sz="2000" b="1" dirty="0" err="1" smtClean="0">
                <a:latin typeface="Arial Narrow" pitchFamily="34" charset="0"/>
              </a:rPr>
              <a:t>метадеятельность</a:t>
            </a:r>
            <a:r>
              <a:rPr lang="ru-RU" sz="2000" b="1" dirty="0" smtClean="0">
                <a:latin typeface="Arial Narrow" pitchFamily="34" charset="0"/>
              </a:rPr>
              <a:t>, метазнания, </a:t>
            </a:r>
            <a:r>
              <a:rPr lang="ru-RU" sz="2000" b="1" dirty="0" err="1" smtClean="0">
                <a:latin typeface="Arial Narrow" pitchFamily="34" charset="0"/>
              </a:rPr>
              <a:t>метаспособы</a:t>
            </a:r>
            <a:r>
              <a:rPr lang="ru-RU" sz="2000" b="1" dirty="0" smtClean="0">
                <a:latin typeface="Arial Narrow" pitchFamily="34" charset="0"/>
              </a:rPr>
              <a:t>? Как они соотносятся друг с другом?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/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- Что такое </a:t>
            </a:r>
            <a:r>
              <a:rPr lang="ru-RU" sz="2000" b="1" dirty="0" err="1" smtClean="0">
                <a:latin typeface="Arial Narrow" pitchFamily="34" charset="0"/>
              </a:rPr>
              <a:t>метапредметы</a:t>
            </a:r>
            <a:r>
              <a:rPr lang="ru-RU" sz="2000" b="1" dirty="0" smtClean="0">
                <a:latin typeface="Arial Narrow" pitchFamily="34" charset="0"/>
              </a:rPr>
              <a:t>? Где их взять (или как их разработать)? Кто их будет вести? Как изыскать возможность их включения в учебный план при сегодняшней перегрузки учебного материала?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/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- Как увязать необходимость реализации принципа </a:t>
            </a:r>
            <a:r>
              <a:rPr lang="ru-RU" sz="2000" b="1" dirty="0" err="1" smtClean="0">
                <a:latin typeface="Arial Narrow" pitchFamily="34" charset="0"/>
              </a:rPr>
              <a:t>метапредметности</a:t>
            </a:r>
            <a:r>
              <a:rPr lang="ru-RU" sz="2000" b="1" dirty="0" smtClean="0">
                <a:latin typeface="Arial Narrow" pitchFamily="34" charset="0"/>
              </a:rPr>
              <a:t> в обучении с высокой подготовкой к ЕГЭ?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/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Существуют ли другие 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пути обеспечения принципа 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err="1" smtClean="0">
                <a:latin typeface="Arial Narrow" pitchFamily="34" charset="0"/>
              </a:rPr>
              <a:t>метапредметности</a:t>
            </a:r>
            <a:r>
              <a:rPr lang="ru-RU" sz="2000" b="1" dirty="0" smtClean="0">
                <a:latin typeface="Arial Narrow" pitchFamily="34" charset="0"/>
              </a:rPr>
              <a:t> в школе?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/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-   Какие технологии и методики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smtClean="0">
                <a:latin typeface="Arial Narrow" pitchFamily="34" charset="0"/>
              </a:rPr>
              <a:t>способствуют формированию </a:t>
            </a:r>
            <a:br>
              <a:rPr lang="ru-RU" sz="2000" b="1" dirty="0" smtClean="0">
                <a:latin typeface="Arial Narrow" pitchFamily="34" charset="0"/>
              </a:rPr>
            </a:br>
            <a:r>
              <a:rPr lang="ru-RU" sz="2000" b="1" dirty="0" err="1" smtClean="0">
                <a:latin typeface="Arial Narrow" pitchFamily="34" charset="0"/>
              </a:rPr>
              <a:t>метапредметных</a:t>
            </a:r>
            <a:r>
              <a:rPr lang="ru-RU" sz="2000" b="1" dirty="0" smtClean="0">
                <a:latin typeface="Arial Narrow" pitchFamily="34" charset="0"/>
              </a:rPr>
              <a:t> результатов?</a:t>
            </a:r>
            <a:r>
              <a:rPr lang="ru-RU" b="1" dirty="0" smtClean="0">
                <a:latin typeface="Arial Narrow" pitchFamily="34" charset="0"/>
              </a:rPr>
              <a:t/>
            </a:r>
            <a:br>
              <a:rPr lang="ru-RU" b="1" dirty="0" smtClean="0">
                <a:latin typeface="Arial Narrow" pitchFamily="34" charset="0"/>
              </a:rPr>
            </a:br>
            <a:endParaRPr lang="ru-RU" dirty="0"/>
          </a:p>
        </p:txBody>
      </p:sp>
      <p:pic>
        <p:nvPicPr>
          <p:cNvPr id="3" name="Изображение 4" descr="n_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571876"/>
            <a:ext cx="4062412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0436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latin typeface="Arial Narrow" pitchFamily="34" charset="0"/>
              </a:rPr>
              <a:t/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>В древнегреческом языке </a:t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/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>предлог </a:t>
            </a:r>
            <a:r>
              <a:rPr lang="ru-RU" b="1" i="1" dirty="0" err="1" smtClean="0">
                <a:latin typeface="Arial Narrow" pitchFamily="34" charset="0"/>
              </a:rPr>
              <a:t>μετά </a:t>
            </a:r>
            <a:r>
              <a:rPr lang="ru-RU" b="1" i="1" dirty="0" smtClean="0">
                <a:latin typeface="Arial Narrow" pitchFamily="34" charset="0"/>
              </a:rPr>
              <a:t>(</a:t>
            </a:r>
            <a:r>
              <a:rPr lang="ru-RU" b="1" i="1" dirty="0" err="1" smtClean="0">
                <a:latin typeface="Arial Narrow" pitchFamily="34" charset="0"/>
              </a:rPr>
              <a:t>metá</a:t>
            </a:r>
            <a:r>
              <a:rPr lang="ru-RU" b="1" i="1" dirty="0" smtClean="0">
                <a:latin typeface="Arial Narrow" pitchFamily="34" charset="0"/>
              </a:rPr>
              <a:t>) и приставка </a:t>
            </a:r>
            <a:r>
              <a:rPr lang="ru-RU" b="1" i="1" dirty="0" err="1" smtClean="0">
                <a:latin typeface="Arial Narrow" pitchFamily="34" charset="0"/>
              </a:rPr>
              <a:t>μετα- </a:t>
            </a:r>
            <a:r>
              <a:rPr lang="ru-RU" b="1" i="1" dirty="0" smtClean="0">
                <a:latin typeface="Arial Narrow" pitchFamily="34" charset="0"/>
              </a:rPr>
              <a:t/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/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>имеют значения: </a:t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b="1" i="1" dirty="0" smtClean="0">
                <a:latin typeface="Arial Narrow" pitchFamily="34" charset="0"/>
              </a:rPr>
              <a:t/>
            </a:r>
            <a:br>
              <a:rPr lang="ru-RU" b="1" i="1" dirty="0" smtClean="0">
                <a:latin typeface="Arial Narrow" pitchFamily="34" charset="0"/>
              </a:rPr>
            </a:br>
            <a:r>
              <a:rPr lang="ru-RU" sz="4400" b="1" i="1" dirty="0" smtClean="0">
                <a:solidFill>
                  <a:srgbClr val="800000"/>
                </a:solidFill>
                <a:latin typeface="Arial Narrow" pitchFamily="34" charset="0"/>
              </a:rPr>
              <a:t>«после», «следующее», «за», </a:t>
            </a:r>
            <a:br>
              <a:rPr lang="ru-RU" sz="4400" b="1" i="1" dirty="0" smtClean="0">
                <a:solidFill>
                  <a:srgbClr val="800000"/>
                </a:solidFill>
                <a:latin typeface="Arial Narrow" pitchFamily="34" charset="0"/>
              </a:rPr>
            </a:br>
            <a:r>
              <a:rPr lang="ru-RU" sz="4400" b="1" i="1" dirty="0" smtClean="0">
                <a:solidFill>
                  <a:srgbClr val="800000"/>
                </a:solidFill>
                <a:latin typeface="Arial Narrow" pitchFamily="34" charset="0"/>
              </a:rPr>
              <a:t>а также «через», «между»</a:t>
            </a:r>
            <a:br>
              <a:rPr lang="ru-RU" sz="4400" b="1" i="1" dirty="0" smtClean="0">
                <a:solidFill>
                  <a:srgbClr val="800000"/>
                </a:solidFill>
                <a:latin typeface="Arial Narrow" pitchFamily="34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244</TotalTime>
  <Words>384</Words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Семинар  В МБОУ «Воскресеновская СОШ» на тему:  «Как учитель управляет качеством обучения в образовательной системе «учитель – ученик».</vt:lpstr>
      <vt:lpstr>Семинар проводила  зам. Директора по УВР Алиева Х.С.</vt:lpstr>
      <vt:lpstr>Урок – это зеркало общей и педагогической культуры учителя, мерило его интеллектуального богатства, показатель его кругозора и эрудиции. В.Сухомлинский </vt:lpstr>
      <vt:lpstr>Эффективность любого урока определяется не тем, что дает детям учитель, а тем что они взяли в процессе обучения. </vt:lpstr>
      <vt:lpstr>Слайд 5</vt:lpstr>
      <vt:lpstr>Слайд 6</vt:lpstr>
      <vt:lpstr>Развивающие и диагностические задания на уроках. 1.Цифровой диктант. 2.Буквенный диктант. 3.Числовой диктант. 4.Задание на развитие зрительной памяти. 5.Логические поисковые задания. 6.Развивающие игры. </vt:lpstr>
      <vt:lpstr>Что такое метапредметность, метадеятельность, метазнания, метаспособы? Как они соотносятся друг с другом?  - Что такое метапредметы? Где их взять (или как их разработать)? Кто их будет вести? Как изыскать возможность их включения в учебный план при сегодняшней перегрузки учебного материала?  - Как увязать необходимость реализации принципа метапредметности в обучении с высокой подготовкой к ЕГЭ?  Существуют ли другие  пути обеспечения принципа  метапредметности в школе?  -   Какие технологии и методики способствуют формированию  метапредметных результатов? </vt:lpstr>
      <vt:lpstr> В древнегреческом языке   предлог μετά (metá) и приставка μετα-   имеют значения:   «после», «следующее», «за»,  а также «через», «между» </vt:lpstr>
      <vt:lpstr>Управленческие документы  на столе учителя: - Рабочая программа по предмету. - Информационная/технологическая карта темы/ модуля. - Сценарий урока. - Диагностические работы (тематическая и промежуточная диагностика). </vt:lpstr>
      <vt:lpstr>ПРИКАЗ МИНОБРНАУКИ РОССИИ ОТ  31 ДЕКАБРЯ 2015 Г. № 1577 «О ВНЕСЕНИИ ИЗМЕНЕНИЙ В ФЕДЕРАЛЬНЫЙ ГОСУДАРСТВЕННЫЙ ОБРАЗОВАТЕЛЬНЫЙ СТАНДАРТ ОСНОВНОГО ОБЩЕГО ОБРАЗОВАНИЯ, УТВЕРЖДЕННЫЙ ПРИКАЗОМ МИНИСТЕРСТВА ОБРАЗОВАНИЯ И НАУКИ РОССИЙСКОЙ ФЕДЕРАЦИИ ОТ 17 ДЕКАБРЯ 2010 Г. № 1897» </vt:lpstr>
      <vt:lpstr>18.2.2. Рабочие программы учебных предметов, курсов, в том числе внеурочной деятельности, должны обеспечивать достижение планируемых результатов освоения основной образовательной программы основного общего образования.  Рабочие программы учебных предметов, курсов, в том числе внеурочной деятельности, разрабатываются на основе требований к результатам освоения основной образовательной программы основного общего образования с учетом программ, включенных в ее структуру. </vt:lpstr>
      <vt:lpstr>Рабочие программы учебных предметов, курсов должны содержать: - планируемые результаты освоения учебного предмета, курса; - содержание учебного предмета, курса; - тематическое планирование с указанием количества часов, отводимых на освоение каждой темы. Рабочие программы курсов внеурочной деятельности должны содержать: - результаты освоения курса внеурочной деятельности; - содержание курса внеурочной деятельности с указанием форм организации и видов деятельности; - тематическое планирование. </vt:lpstr>
      <vt:lpstr>Развивающий учитель имеет больше шансов инициировать и поддерживать процессы саморазвития ученика.  Постоянно познающий себя учитель сможет стать опорой для становления процессов самопознания ученика.  Владеющий основными приемами самоопределения учитель способен реально помочь ученику в его самоопределении. </vt:lpstr>
      <vt:lpstr>«Мы не говорим педагогам - поступайте так или иначе; мы говорим им: изучайте законы тех психических явлений, которыми вы хотите управлять, и поступайте, сообразуясь с этими законами и теми обстоятельствами, в которых вы хотите их приложить». К.Д.Ушинский.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Семинар В МБОУ «Воскресеновская СОШ» на тему: «Как учитель управляет качеством </dc:title>
  <dc:creator>ХЕДИ</dc:creator>
  <cp:lastModifiedBy>ХЕДИ</cp:lastModifiedBy>
  <cp:revision>34</cp:revision>
  <dcterms:created xsi:type="dcterms:W3CDTF">2017-09-25T06:18:14Z</dcterms:created>
  <dcterms:modified xsi:type="dcterms:W3CDTF">2017-09-25T12:48:04Z</dcterms:modified>
</cp:coreProperties>
</file>