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handoutMasterIdLst>
    <p:handoutMasterId r:id="rId21"/>
  </p:handoutMasterIdLst>
  <p:sldIdLst>
    <p:sldId id="271" r:id="rId2"/>
    <p:sldId id="272" r:id="rId3"/>
    <p:sldId id="276" r:id="rId4"/>
    <p:sldId id="273" r:id="rId5"/>
    <p:sldId id="274" r:id="rId6"/>
    <p:sldId id="275" r:id="rId7"/>
    <p:sldId id="256" r:id="rId8"/>
    <p:sldId id="277" r:id="rId9"/>
    <p:sldId id="278" r:id="rId10"/>
    <p:sldId id="279" r:id="rId11"/>
    <p:sldId id="280" r:id="rId12"/>
    <p:sldId id="281" r:id="rId13"/>
    <p:sldId id="282" r:id="rId14"/>
    <p:sldId id="283" r:id="rId15"/>
    <p:sldId id="264" r:id="rId16"/>
    <p:sldId id="268" r:id="rId17"/>
    <p:sldId id="269" r:id="rId18"/>
    <p:sldId id="270" r:id="rId19"/>
    <p:sldId id="28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1C35149F-F6AA-4E7C-B9BE-E35B495D1752}">
          <p14:sldIdLst>
            <p14:sldId id="271"/>
            <p14:sldId id="272"/>
            <p14:sldId id="276"/>
            <p14:sldId id="273"/>
            <p14:sldId id="274"/>
            <p14:sldId id="275"/>
            <p14:sldId id="256"/>
            <p14:sldId id="277"/>
            <p14:sldId id="278"/>
            <p14:sldId id="279"/>
            <p14:sldId id="280"/>
            <p14:sldId id="281"/>
            <p14:sldId id="282"/>
            <p14:sldId id="283"/>
            <p14:sldId id="264"/>
            <p14:sldId id="268"/>
            <p14:sldId id="269"/>
            <p14:sldId id="270"/>
            <p14:sldId id="28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108B8"/>
    <a:srgbClr val="6600CC"/>
    <a:srgbClr val="FFCC00"/>
    <a:srgbClr val="FF00FF"/>
    <a:srgbClr val="C9DA26"/>
    <a:srgbClr val="800080"/>
    <a:srgbClr val="0A047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1524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9" d="100"/>
          <a:sy n="89" d="100"/>
        </p:scale>
        <p:origin x="-3048" y="-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295807-23FE-45F2-8ACA-9AE1215B92B6}" type="datetimeFigureOut">
              <a:rPr lang="ru-RU" smtClean="0"/>
              <a:t>18.02.2025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A651F4-8B1D-4AD0-9284-9EEE47A19A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12770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3D817-4DEF-4984-A853-D2CA5ED44F19}" type="datetimeFigureOut">
              <a:rPr lang="ru-RU" smtClean="0"/>
              <a:t>18.02.2025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3F89BBDA-1358-43EA-B2A2-77886134559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2000">
        <p14:honeycomb/>
      </p:transition>
    </mc:Choice>
    <mc:Fallback xmlns="">
      <p:transition spd="slow" advTm="2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3D817-4DEF-4984-A853-D2CA5ED44F19}" type="datetimeFigureOut">
              <a:rPr lang="ru-RU" smtClean="0"/>
              <a:t>18.02.2025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BBDA-1358-43EA-B2A2-77886134559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2000">
        <p14:honeycomb/>
      </p:transition>
    </mc:Choice>
    <mc:Fallback xmlns="">
      <p:transition spd="slow" advTm="2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3D817-4DEF-4984-A853-D2CA5ED44F19}" type="datetimeFigureOut">
              <a:rPr lang="ru-RU" smtClean="0"/>
              <a:t>18.02.2025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BBDA-1358-43EA-B2A2-77886134559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2000">
        <p14:honeycomb/>
      </p:transition>
    </mc:Choice>
    <mc:Fallback xmlns="">
      <p:transition spd="slow" advTm="2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3D817-4DEF-4984-A853-D2CA5ED44F19}" type="datetimeFigureOut">
              <a:rPr lang="ru-RU" smtClean="0"/>
              <a:t>18.02.2025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3F89BBDA-1358-43EA-B2A2-77886134559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2000">
        <p14:honeycomb/>
      </p:transition>
    </mc:Choice>
    <mc:Fallback xmlns="">
      <p:transition spd="slow" advTm="2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3D817-4DEF-4984-A853-D2CA5ED44F19}" type="datetimeFigureOut">
              <a:rPr lang="ru-RU" smtClean="0"/>
              <a:t>18.02.2025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BBDA-1358-43EA-B2A2-778861345598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advTm="2000">
        <p14:honeycomb/>
      </p:transition>
    </mc:Choice>
    <mc:Fallback xmlns="">
      <p:transition spd="slow" advTm="2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3D817-4DEF-4984-A853-D2CA5ED44F19}" type="datetimeFigureOut">
              <a:rPr lang="ru-RU" smtClean="0"/>
              <a:t>18.02.2025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BBDA-1358-43EA-B2A2-77886134559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2000">
        <p14:honeycomb/>
      </p:transition>
    </mc:Choice>
    <mc:Fallback xmlns="">
      <p:transition spd="slow" advTm="2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3D817-4DEF-4984-A853-D2CA5ED44F19}" type="datetimeFigureOut">
              <a:rPr lang="ru-RU" smtClean="0"/>
              <a:t>18.02.2025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3F89BBDA-1358-43EA-B2A2-778861345598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2000">
        <p14:honeycomb/>
      </p:transition>
    </mc:Choice>
    <mc:Fallback xmlns="">
      <p:transition spd="slow" advTm="2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3D817-4DEF-4984-A853-D2CA5ED44F19}" type="datetimeFigureOut">
              <a:rPr lang="ru-RU" smtClean="0"/>
              <a:t>18.02.2025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BBDA-1358-43EA-B2A2-77886134559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2000">
        <p14:honeycomb/>
      </p:transition>
    </mc:Choice>
    <mc:Fallback xmlns="">
      <p:transition spd="slow" advTm="2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3D817-4DEF-4984-A853-D2CA5ED44F19}" type="datetimeFigureOut">
              <a:rPr lang="ru-RU" smtClean="0"/>
              <a:t>18.02.2025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BBDA-1358-43EA-B2A2-77886134559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2000">
        <p14:honeycomb/>
      </p:transition>
    </mc:Choice>
    <mc:Fallback xmlns="">
      <p:transition spd="slow" advTm="2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3D817-4DEF-4984-A853-D2CA5ED44F19}" type="datetimeFigureOut">
              <a:rPr lang="ru-RU" smtClean="0"/>
              <a:t>18.02.2025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BBDA-1358-43EA-B2A2-77886134559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2000">
        <p14:honeycomb/>
      </p:transition>
    </mc:Choice>
    <mc:Fallback xmlns="">
      <p:transition spd="slow" advTm="2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3D817-4DEF-4984-A853-D2CA5ED44F19}" type="datetimeFigureOut">
              <a:rPr lang="ru-RU" smtClean="0"/>
              <a:t>18.02.2025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BBDA-1358-43EA-B2A2-778861345598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2000">
        <p14:honeycomb/>
      </p:transition>
    </mc:Choice>
    <mc:Fallback xmlns="">
      <p:transition spd="slow" advTm="2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D9E3D817-4DEF-4984-A853-D2CA5ED44F19}" type="datetimeFigureOut">
              <a:rPr lang="ru-RU" smtClean="0"/>
              <a:t>18.02.2025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3F89BBDA-1358-43EA-B2A2-778861345598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mc:AlternateContent xmlns:mc="http://schemas.openxmlformats.org/markup-compatibility/2006" xmlns:p14="http://schemas.microsoft.com/office/powerpoint/2010/main">
    <mc:Choice Requires="p14">
      <p:transition spd="slow" advTm="2000">
        <p14:honeycomb/>
      </p:transition>
    </mc:Choice>
    <mc:Fallback xmlns="">
      <p:transition spd="slow" advTm="2000">
        <p:fad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gif"/><Relationship Id="rId5" Type="http://schemas.openxmlformats.org/officeDocument/2006/relationships/image" Target="../media/image4.gif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7" Type="http://schemas.openxmlformats.org/officeDocument/2006/relationships/image" Target="../media/image27.jp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26.wmf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29.png"/><Relationship Id="rId4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3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jpeg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5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5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5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5.gi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36.jpeg"/><Relationship Id="rId7" Type="http://schemas.openxmlformats.org/officeDocument/2006/relationships/image" Target="../media/image38.jpeg"/><Relationship Id="rId2" Type="http://schemas.openxmlformats.org/officeDocument/2006/relationships/hyperlink" Target="http://www.net.kirov.ru/upload/iblock/0a4/tazfjdxk%201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openxmlformats.org/officeDocument/2006/relationships/image" Target="../media/image5.gif"/><Relationship Id="rId4" Type="http://schemas.openxmlformats.org/officeDocument/2006/relationships/image" Target="../media/image7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hyperlink" Target="http://www.unde.ru/img.php?src=Ildviz3.jpg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5.gif"/><Relationship Id="rId7" Type="http://schemas.openxmlformats.org/officeDocument/2006/relationships/image" Target="../media/image9.pn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14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wmf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5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g"/><Relationship Id="rId5" Type="http://schemas.openxmlformats.org/officeDocument/2006/relationships/image" Target="../media/image18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5.gif"/><Relationship Id="rId7" Type="http://schemas.openxmlformats.org/officeDocument/2006/relationships/image" Target="../media/image23.jpe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 idx="4294967295"/>
          </p:nvPr>
        </p:nvSpPr>
        <p:spPr>
          <a:xfrm>
            <a:off x="539552" y="0"/>
            <a:ext cx="8686800" cy="1268760"/>
          </a:xfrm>
        </p:spPr>
        <p:txBody>
          <a:bodyPr>
            <a:noAutofit/>
          </a:bodyPr>
          <a:lstStyle/>
          <a:p>
            <a:pPr algn="ctr"/>
            <a:r>
              <a:rPr lang="ru-RU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Bookman Old Style" pitchFamily="18" charset="0"/>
              </a:rPr>
              <a:t>В</a:t>
            </a:r>
            <a:r>
              <a:rPr lang="ru-RU" b="1" i="1" dirty="0" err="1" smtClean="0">
                <a:solidFill>
                  <a:srgbClr val="2108B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Bookman Old Style" pitchFamily="18" charset="0"/>
              </a:rPr>
              <a:t>Е</a:t>
            </a:r>
            <a:r>
              <a:rPr lang="ru-RU" b="1" i="1" dirty="0" err="1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Bookman Old Style" pitchFamily="18" charset="0"/>
              </a:rPr>
              <a:t>с</a:t>
            </a:r>
            <a:r>
              <a:rPr lang="ru-RU" b="1" i="1" dirty="0" err="1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Bookman Old Style" pitchFamily="18" charset="0"/>
              </a:rPr>
              <a:t>ё</a:t>
            </a:r>
            <a:r>
              <a:rPr lang="ru-RU" b="1" i="1" dirty="0" err="1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Bookman Old Style" pitchFamily="18" charset="0"/>
              </a:rPr>
              <a:t>л</a:t>
            </a:r>
            <a:r>
              <a:rPr lang="ru-RU" b="1" i="1" dirty="0" err="1" smtClean="0">
                <a:solidFill>
                  <a:srgbClr val="66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Bookman Old Style" pitchFamily="18" charset="0"/>
              </a:rPr>
              <a:t>Ы</a:t>
            </a:r>
            <a:r>
              <a:rPr lang="ru-RU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Bookman Old Style" pitchFamily="18" charset="0"/>
              </a:rPr>
              <a:t>е</a:t>
            </a:r>
            <a:r>
              <a:rPr lang="ru-RU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Bookman Old Style" pitchFamily="18" charset="0"/>
              </a:rPr>
              <a:t> </a:t>
            </a:r>
            <a:r>
              <a:rPr lang="ru-RU" b="1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Bookman Old Style" pitchFamily="18" charset="0"/>
              </a:rPr>
              <a:t>п</a:t>
            </a:r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Bookman Old Style" pitchFamily="18" charset="0"/>
              </a:rPr>
              <a:t> </a:t>
            </a:r>
            <a:r>
              <a:rPr lang="ru-RU" b="1" i="1" dirty="0" smtClean="0">
                <a:solidFill>
                  <a:srgbClr val="2108B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Bookman Old Style" pitchFamily="18" charset="0"/>
              </a:rPr>
              <a:t>р </a:t>
            </a:r>
            <a:r>
              <a:rPr lang="ru-RU" b="1" i="1" dirty="0" smtClean="0">
                <a:solidFill>
                  <a:srgbClr val="8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Bookman Old Style" pitchFamily="18" charset="0"/>
              </a:rPr>
              <a:t>а</a:t>
            </a:r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Bookman Old Style" pitchFamily="18" charset="0"/>
              </a:rPr>
              <a:t> </a:t>
            </a:r>
            <a:r>
              <a:rPr lang="ru-RU" b="1" i="1" dirty="0" smtClean="0">
                <a:solidFill>
                  <a:srgbClr val="C9DA2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Bookman Old Style" pitchFamily="18" charset="0"/>
              </a:rPr>
              <a:t>в</a:t>
            </a:r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Bookman Old Style" pitchFamily="18" charset="0"/>
              </a:rPr>
              <a:t> </a:t>
            </a:r>
            <a:r>
              <a:rPr lang="ru-RU" b="1" i="1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Bookman Old Style" pitchFamily="18" charset="0"/>
              </a:rPr>
              <a:t>и</a:t>
            </a:r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Bookman Old Style" pitchFamily="18" charset="0"/>
              </a:rPr>
              <a:t> </a:t>
            </a:r>
            <a:r>
              <a:rPr lang="ru-RU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Bookman Old Style" pitchFamily="18" charset="0"/>
              </a:rPr>
              <a:t>л</a:t>
            </a:r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Bookman Old Style" pitchFamily="18" charset="0"/>
              </a:rPr>
              <a:t> </a:t>
            </a:r>
            <a:r>
              <a:rPr lang="ru-RU" b="1" i="1" dirty="0" smtClean="0">
                <a:solidFill>
                  <a:srgbClr val="66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Bookman Old Style" pitchFamily="18" charset="0"/>
              </a:rPr>
              <a:t>а</a:t>
            </a:r>
            <a:br>
              <a:rPr lang="ru-RU" b="1" i="1" dirty="0" smtClean="0">
                <a:solidFill>
                  <a:srgbClr val="66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Bookman Old Style" pitchFamily="18" charset="0"/>
              </a:rPr>
            </a:br>
            <a:r>
              <a:rPr lang="ru-RU" b="1" i="1" dirty="0" smtClean="0">
                <a:solidFill>
                  <a:srgbClr val="2108B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Bookman Old Style" pitchFamily="18" charset="0"/>
              </a:rPr>
              <a:t>дорожного движения</a:t>
            </a:r>
            <a:endParaRPr lang="ru-RU" b="1" i="1" dirty="0">
              <a:solidFill>
                <a:srgbClr val="2108B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latin typeface="Bookman Old Style" pitchFamily="18" charset="0"/>
            </a:endParaRPr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half" idx="429496729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916112"/>
            <a:ext cx="6478099" cy="4941887"/>
          </a:xfrm>
        </p:spPr>
      </p:pic>
      <p:sp>
        <p:nvSpPr>
          <p:cNvPr id="10" name="Объект 9"/>
          <p:cNvSpPr>
            <a:spLocks noGrp="1"/>
          </p:cNvSpPr>
          <p:nvPr>
            <p:ph sz="half" idx="4294967295"/>
          </p:nvPr>
        </p:nvSpPr>
        <p:spPr>
          <a:xfrm>
            <a:off x="6300788" y="1862138"/>
            <a:ext cx="2843212" cy="4879975"/>
          </a:xfrm>
        </p:spPr>
        <p:txBody>
          <a:bodyPr>
            <a:normAutofit fontScale="62500" lnSpcReduction="20000"/>
          </a:bodyPr>
          <a:lstStyle/>
          <a:p>
            <a:pPr marL="0" indent="0" algn="ctr">
              <a:buNone/>
            </a:pPr>
            <a:endParaRPr lang="ru-RU" sz="2400" dirty="0" smtClean="0">
              <a:solidFill>
                <a:srgbClr val="2108B8"/>
              </a:solidFill>
              <a:latin typeface="Aktau" pitchFamily="82" charset="0"/>
            </a:endParaRPr>
          </a:p>
          <a:p>
            <a:pPr marL="0" indent="0" algn="ctr">
              <a:buNone/>
            </a:pPr>
            <a:r>
              <a:rPr lang="ru-RU" sz="3800" dirty="0">
                <a:solidFill>
                  <a:srgbClr val="2108B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Делаем ребятам предостережение:</a:t>
            </a:r>
          </a:p>
          <a:p>
            <a:pPr marL="0" indent="0" algn="ctr">
              <a:buNone/>
            </a:pPr>
            <a:r>
              <a:rPr lang="ru-RU" sz="3800" dirty="0">
                <a:solidFill>
                  <a:srgbClr val="2108B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Выучите срочно правила движения!</a:t>
            </a:r>
          </a:p>
          <a:p>
            <a:pPr marL="0" indent="0" algn="ctr">
              <a:buNone/>
            </a:pPr>
            <a:r>
              <a:rPr lang="ru-RU" sz="3800" dirty="0">
                <a:solidFill>
                  <a:srgbClr val="2108B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Чтоб не волновались каждый день родители,</a:t>
            </a:r>
          </a:p>
          <a:p>
            <a:pPr marL="0" indent="0" algn="ctr">
              <a:buNone/>
            </a:pPr>
            <a:r>
              <a:rPr lang="ru-RU" sz="3800" dirty="0">
                <a:solidFill>
                  <a:srgbClr val="2108B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Чтоб спокойны были за рулём водители</a:t>
            </a:r>
            <a:r>
              <a:rPr lang="ru-RU" sz="3800" dirty="0" smtClean="0">
                <a:solidFill>
                  <a:srgbClr val="2108B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!</a:t>
            </a:r>
            <a:endParaRPr lang="ru-RU" sz="2200" dirty="0">
              <a:solidFill>
                <a:srgbClr val="2108B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  <a:p>
            <a:pPr marL="0" indent="0" algn="ctr">
              <a:buNone/>
            </a:pPr>
            <a:endParaRPr lang="ru-RU" sz="2200" dirty="0" smtClean="0">
              <a:solidFill>
                <a:srgbClr val="2108B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  <a:p>
            <a:pPr marL="0" indent="0" algn="ctr">
              <a:buNone/>
            </a:pPr>
            <a:endParaRPr lang="ru-RU" sz="2200" dirty="0">
              <a:solidFill>
                <a:srgbClr val="2108B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  <a:p>
            <a:pPr marL="0" indent="0" algn="ctr">
              <a:buNone/>
            </a:pPr>
            <a:endParaRPr lang="ru-RU" sz="2200" dirty="0" smtClean="0">
              <a:solidFill>
                <a:srgbClr val="2108B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  <a:p>
            <a:pPr marL="0" indent="0" algn="ctr">
              <a:buNone/>
            </a:pPr>
            <a:endParaRPr lang="ru-RU" sz="2200" dirty="0">
              <a:solidFill>
                <a:srgbClr val="2108B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  <a:p>
            <a:pPr marL="0" indent="0" algn="ctr">
              <a:buNone/>
            </a:pPr>
            <a:endParaRPr lang="ru-RU" sz="2200" dirty="0" smtClean="0">
              <a:solidFill>
                <a:srgbClr val="2108B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  <a:p>
            <a:pPr marL="0" indent="0" algn="ctr">
              <a:buNone/>
            </a:pPr>
            <a:endParaRPr lang="ru-RU" sz="2200" dirty="0" smtClean="0">
              <a:solidFill>
                <a:srgbClr val="2108B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  <p:pic>
        <p:nvPicPr>
          <p:cNvPr id="1028" name="Picture 4" descr="I:\ПЕДАГОГ-ОРГАНИЗАТОР\МОЛНИЯ 2012-2013 учебный год\МЕРОПРИЯТИЯ\№3 10-14сентября Тематическая беседа о правилах дорожного движения ВЕСЕЛЫЕ ПРАВИЛА\1302028262_bezkol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3"/>
            <a:ext cx="1534634" cy="1728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 descr="37r3.gif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858243" y="2333"/>
            <a:ext cx="1285875" cy="135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10_svetofor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88424" y="6248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3197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5000">
        <p14:honeycomb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1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6" descr="4724b299125d23ce8ebc609554f3edeb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034453">
            <a:off x="108408" y="106550"/>
            <a:ext cx="828005" cy="1347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37r3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56376" y="101600"/>
            <a:ext cx="1285875" cy="135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Заголовок 8"/>
          <p:cNvSpPr>
            <a:spLocks noGrp="1"/>
          </p:cNvSpPr>
          <p:nvPr>
            <p:ph type="title" idx="4294967295"/>
          </p:nvPr>
        </p:nvSpPr>
        <p:spPr>
          <a:xfrm>
            <a:off x="1062525" y="-186407"/>
            <a:ext cx="7521575" cy="1340768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>
                <a:ln>
                  <a:solidFill>
                    <a:srgbClr val="C00000"/>
                  </a:solidFill>
                </a:ln>
                <a:solidFill>
                  <a:srgbClr val="2108B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Правило</a:t>
            </a:r>
            <a:r>
              <a:rPr lang="ru-RU" sz="4000" b="1" dirty="0">
                <a:ln>
                  <a:solidFill>
                    <a:srgbClr val="C00000"/>
                  </a:solidFill>
                </a:ln>
                <a:solidFill>
                  <a:srgbClr val="2108B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smtClean="0">
                <a:ln>
                  <a:solidFill>
                    <a:srgbClr val="C00000"/>
                  </a:solidFill>
                </a:ln>
                <a:solidFill>
                  <a:srgbClr val="2108B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4000" b="1" dirty="0">
                <a:ln>
                  <a:solidFill>
                    <a:srgbClr val="C00000"/>
                  </a:solidFill>
                </a:ln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>
                <a:ln>
                  <a:solidFill>
                    <a:srgbClr val="C00000"/>
                  </a:solidFill>
                </a:ln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800" b="1" dirty="0" smtClean="0">
                <a:ln>
                  <a:solidFill>
                    <a:srgbClr val="C00000"/>
                  </a:solidFill>
                </a:ln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800" b="1" dirty="0" smtClean="0">
                <a:ln>
                  <a:solidFill>
                    <a:srgbClr val="C00000"/>
                  </a:solidFill>
                </a:ln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latin typeface="Cambria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41157" y="535583"/>
            <a:ext cx="691521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Cambria" pitchFamily="18" charset="0"/>
              </a:rPr>
              <a:t>ПРИ ПЕРЕХОДЕ УЛИЦЫ С ДВУСТОРОННИМ ДВИЖЕНИЕМ СНАЧАЛА ПОСМОТРИТЕ НАЛЕВО, А, ДОЙДЯ ДО СЕРЕДИНЫ- НАПРАВО.</a:t>
            </a:r>
            <a:endParaRPr lang="ru-RU" dirty="0"/>
          </a:p>
        </p:txBody>
      </p:sp>
      <p:pic>
        <p:nvPicPr>
          <p:cNvPr id="18" name="Объект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556792"/>
            <a:ext cx="7416824" cy="52254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16" descr="Рисунок3я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43764" y="4977009"/>
            <a:ext cx="1798487" cy="18645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21859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5000">
        <p14:flythrough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6" descr="4724b299125d23ce8ebc609554f3edeb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034453">
            <a:off x="108408" y="106550"/>
            <a:ext cx="828005" cy="1347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37r3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56376" y="101600"/>
            <a:ext cx="1285875" cy="135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Заголовок 8"/>
          <p:cNvSpPr>
            <a:spLocks noGrp="1"/>
          </p:cNvSpPr>
          <p:nvPr>
            <p:ph type="title" idx="4294967295"/>
          </p:nvPr>
        </p:nvSpPr>
        <p:spPr>
          <a:xfrm>
            <a:off x="1062525" y="-186407"/>
            <a:ext cx="7521575" cy="1340768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>
                <a:ln>
                  <a:solidFill>
                    <a:srgbClr val="C00000"/>
                  </a:solidFill>
                </a:ln>
                <a:solidFill>
                  <a:srgbClr val="2108B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Правило</a:t>
            </a:r>
            <a:r>
              <a:rPr lang="ru-RU" sz="4000" b="1" dirty="0">
                <a:ln>
                  <a:solidFill>
                    <a:srgbClr val="C00000"/>
                  </a:solidFill>
                </a:ln>
                <a:solidFill>
                  <a:srgbClr val="2108B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smtClean="0">
                <a:ln>
                  <a:solidFill>
                    <a:srgbClr val="C00000"/>
                  </a:solidFill>
                </a:ln>
                <a:solidFill>
                  <a:srgbClr val="2108B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4000" b="1" dirty="0">
                <a:ln>
                  <a:solidFill>
                    <a:srgbClr val="C00000"/>
                  </a:solidFill>
                </a:ln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>
                <a:ln>
                  <a:solidFill>
                    <a:srgbClr val="C00000"/>
                  </a:solidFill>
                </a:ln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800" b="1" dirty="0" smtClean="0">
                <a:ln>
                  <a:solidFill>
                    <a:srgbClr val="C00000"/>
                  </a:solidFill>
                </a:ln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800" b="1" dirty="0" smtClean="0">
                <a:ln>
                  <a:solidFill>
                    <a:srgbClr val="C00000"/>
                  </a:solidFill>
                </a:ln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Cambria" pitchFamily="18" charset="0"/>
              </a:rPr>
              <a:t>ИГРАТЬ НА ТРОТУАРЕ ИЛИ ПРОЕЗЖЕЙ ЧАСТИ УЛИЦЫ </a:t>
            </a:r>
            <a:r>
              <a:rPr lang="ru-RU" sz="18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Cambria" pitchFamily="18" charset="0"/>
              </a:rPr>
              <a:t>неЛЬЗЯ</a:t>
            </a:r>
            <a:r>
              <a:rPr lang="ru-RU" sz="1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Cambria" pitchFamily="18" charset="0"/>
              </a:rPr>
              <a:t>!</a:t>
            </a:r>
            <a:br>
              <a:rPr lang="ru-RU" sz="1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Cambria" pitchFamily="18" charset="0"/>
              </a:rPr>
            </a:br>
            <a:r>
              <a:rPr lang="ru-RU" sz="1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Cambria" pitchFamily="18" charset="0"/>
              </a:rPr>
              <a:t>Это </a:t>
            </a:r>
            <a:r>
              <a:rPr lang="ru-RU" sz="1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Cambria" pitchFamily="18" charset="0"/>
              </a:rPr>
              <a:t>может закончиться несчастьем!</a:t>
            </a:r>
          </a:p>
        </p:txBody>
      </p:sp>
      <p:pic>
        <p:nvPicPr>
          <p:cNvPr id="10" name="Объект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512667"/>
            <a:ext cx="7657171" cy="53007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3" descr="000803_1055_5843_vnvv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801329">
            <a:off x="6717852" y="1435094"/>
            <a:ext cx="2646362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6" descr="Рисунок3я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443764" y="4977009"/>
            <a:ext cx="1798487" cy="18645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Объект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2" y="1512667"/>
            <a:ext cx="9222228" cy="54447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7711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5000">
        <p14:flip dir="r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6" descr="4724b299125d23ce8ebc609554f3edeb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034453">
            <a:off x="108408" y="106550"/>
            <a:ext cx="828005" cy="1347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37r3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56376" y="101600"/>
            <a:ext cx="1285875" cy="135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Заголовок 8"/>
          <p:cNvSpPr>
            <a:spLocks noGrp="1"/>
          </p:cNvSpPr>
          <p:nvPr>
            <p:ph type="title" idx="4294967295"/>
          </p:nvPr>
        </p:nvSpPr>
        <p:spPr>
          <a:xfrm>
            <a:off x="1041157" y="144850"/>
            <a:ext cx="7923332" cy="1627965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>
                <a:ln>
                  <a:solidFill>
                    <a:srgbClr val="C00000"/>
                  </a:solidFill>
                </a:ln>
                <a:solidFill>
                  <a:srgbClr val="2108B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Правило</a:t>
            </a:r>
            <a:r>
              <a:rPr lang="ru-RU" sz="4000" b="1" dirty="0">
                <a:ln>
                  <a:solidFill>
                    <a:srgbClr val="C00000"/>
                  </a:solidFill>
                </a:ln>
                <a:solidFill>
                  <a:srgbClr val="2108B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smtClean="0">
                <a:ln>
                  <a:solidFill>
                    <a:srgbClr val="C00000"/>
                  </a:solidFill>
                </a:ln>
                <a:solidFill>
                  <a:srgbClr val="2108B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4000" b="1" dirty="0">
                <a:ln>
                  <a:solidFill>
                    <a:srgbClr val="C00000"/>
                  </a:solidFill>
                </a:ln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>
                <a:ln>
                  <a:solidFill>
                    <a:srgbClr val="C00000"/>
                  </a:solidFill>
                </a:ln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Cambria" pitchFamily="18" charset="0"/>
              </a:rPr>
              <a:t>Перебегать улицу перед приближающемся транспортом</a:t>
            </a:r>
            <a:r>
              <a:rPr lang="ru-RU" sz="2000" dirty="0">
                <a:solidFill>
                  <a:srgbClr val="C00000"/>
                </a:solidFill>
              </a:rPr>
              <a:t/>
            </a:r>
            <a:br>
              <a:rPr lang="ru-RU" sz="2000" dirty="0">
                <a:solidFill>
                  <a:srgbClr val="C00000"/>
                </a:solidFill>
              </a:rPr>
            </a:br>
            <a:r>
              <a:rPr 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Aktau" pitchFamily="82" charset="0"/>
              </a:rPr>
              <a:t>з а п р е щ а е т с я!</a:t>
            </a:r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Cambria" pitchFamily="18" charset="0"/>
              </a:rPr>
              <a:t> </a:t>
            </a:r>
            <a:endParaRPr lang="ru-RU" sz="2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latin typeface="Cambria" pitchFamily="18" charset="0"/>
            </a:endParaRPr>
          </a:p>
        </p:txBody>
      </p:sp>
      <p:pic>
        <p:nvPicPr>
          <p:cNvPr id="4098" name="Picture 2" descr="G:\МОЛНИЯ\ШКОЛА\ПЕДАГОГ-ОРГАНИЗАТОР\Картинки\ПДД\i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772815"/>
            <a:ext cx="6280218" cy="496855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Объект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3785" y="1808819"/>
            <a:ext cx="2589015" cy="2448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16" descr="Рисунок3я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28184" y="4509120"/>
            <a:ext cx="1571113" cy="16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830618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5000">
        <p14:vortex dir="r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6" descr="4724b299125d23ce8ebc609554f3edeb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034453">
            <a:off x="108408" y="106550"/>
            <a:ext cx="828005" cy="1347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37r3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56376" y="101600"/>
            <a:ext cx="1285875" cy="135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Заголовок 8"/>
          <p:cNvSpPr>
            <a:spLocks noGrp="1"/>
          </p:cNvSpPr>
          <p:nvPr>
            <p:ph type="title" idx="4294967295"/>
          </p:nvPr>
        </p:nvSpPr>
        <p:spPr>
          <a:xfrm>
            <a:off x="1041157" y="144850"/>
            <a:ext cx="7923331" cy="1627965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>
                <a:ln>
                  <a:solidFill>
                    <a:srgbClr val="C00000"/>
                  </a:solidFill>
                </a:ln>
                <a:solidFill>
                  <a:srgbClr val="2108B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Правило</a:t>
            </a:r>
            <a:r>
              <a:rPr lang="ru-RU" sz="4000" b="1" dirty="0">
                <a:ln>
                  <a:solidFill>
                    <a:srgbClr val="C00000"/>
                  </a:solidFill>
                </a:ln>
                <a:solidFill>
                  <a:srgbClr val="2108B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smtClean="0">
                <a:ln>
                  <a:solidFill>
                    <a:srgbClr val="C00000"/>
                  </a:solidFill>
                </a:ln>
                <a:solidFill>
                  <a:srgbClr val="2108B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4000" b="1" dirty="0">
                <a:ln>
                  <a:solidFill>
                    <a:srgbClr val="C00000"/>
                  </a:solidFill>
                </a:ln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>
                <a:ln>
                  <a:solidFill>
                    <a:srgbClr val="C00000"/>
                  </a:solidFill>
                </a:ln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Cambria" pitchFamily="18" charset="0"/>
              </a:rPr>
              <a:t>Входить и выходить из трамвая, троллейбуса или автобуса надо только на остановке. Обходить остановившийся трамвай надо спереди, а автобус и троллейбус- сзади.</a:t>
            </a:r>
          </a:p>
        </p:txBody>
      </p:sp>
      <p:pic>
        <p:nvPicPr>
          <p:cNvPr id="8" name="Объект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39" y="1988840"/>
            <a:ext cx="8064896" cy="4752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16" descr="Рисунок3я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43763" y="4993478"/>
            <a:ext cx="1798487" cy="18645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09154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5000">
        <p14:prism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6" descr="4724b299125d23ce8ebc609554f3edeb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034453">
            <a:off x="108408" y="106550"/>
            <a:ext cx="828005" cy="1347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37r3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56376" y="101600"/>
            <a:ext cx="1285875" cy="135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Заголовок 8"/>
          <p:cNvSpPr>
            <a:spLocks noGrp="1"/>
          </p:cNvSpPr>
          <p:nvPr>
            <p:ph type="title" idx="4294967295"/>
          </p:nvPr>
        </p:nvSpPr>
        <p:spPr>
          <a:xfrm>
            <a:off x="1041157" y="144850"/>
            <a:ext cx="7923331" cy="1627965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>
                <a:ln>
                  <a:solidFill>
                    <a:srgbClr val="C00000"/>
                  </a:solidFill>
                </a:ln>
                <a:solidFill>
                  <a:srgbClr val="2108B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Правило</a:t>
            </a:r>
            <a:r>
              <a:rPr lang="ru-RU" sz="4000" b="1" dirty="0">
                <a:ln>
                  <a:solidFill>
                    <a:srgbClr val="C00000"/>
                  </a:solidFill>
                </a:ln>
                <a:solidFill>
                  <a:srgbClr val="2108B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smtClean="0">
                <a:ln>
                  <a:solidFill>
                    <a:srgbClr val="C00000"/>
                  </a:solidFill>
                </a:ln>
                <a:solidFill>
                  <a:srgbClr val="2108B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4000" b="1" dirty="0">
                <a:ln>
                  <a:solidFill>
                    <a:srgbClr val="C00000"/>
                  </a:solidFill>
                </a:ln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>
                <a:ln>
                  <a:solidFill>
                    <a:srgbClr val="C00000"/>
                  </a:solidFill>
                </a:ln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Cambria" pitchFamily="18" charset="0"/>
              </a:rPr>
              <a:t>Цепляться за машины и трамваи </a:t>
            </a:r>
            <a:b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Cambria" pitchFamily="18" charset="0"/>
              </a:rPr>
            </a:b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Cambria" pitchFamily="18" charset="0"/>
              </a:rPr>
              <a:t>з а п р е щ а е т с я!</a:t>
            </a:r>
          </a:p>
        </p:txBody>
      </p:sp>
      <p:pic>
        <p:nvPicPr>
          <p:cNvPr id="7" name="Picture 16" descr="Рисунок3я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88224" y="5235443"/>
            <a:ext cx="1520656" cy="1576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" descr="1000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333" y="1700808"/>
            <a:ext cx="4514392" cy="51125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4571220" y="2060848"/>
            <a:ext cx="4572000" cy="2723823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  <a:defRPr/>
            </a:pPr>
            <a:r>
              <a:rPr lang="ru-RU" b="1" dirty="0">
                <a:ln>
                  <a:solidFill>
                    <a:srgbClr val="CC00FF"/>
                  </a:solidFill>
                </a:ln>
                <a:solidFill>
                  <a:srgbClr val="CC00FF"/>
                </a:solidFill>
                <a:latin typeface="Cambria" pitchFamily="18" charset="0"/>
                <a:cs typeface="Times New Roman" pitchFamily="18" charset="0"/>
              </a:rPr>
              <a:t>Не цепляйтесь к автобусу сзади, ребята,</a:t>
            </a:r>
          </a:p>
          <a:p>
            <a:pPr lvl="0">
              <a:spcBef>
                <a:spcPct val="50000"/>
              </a:spcBef>
              <a:defRPr/>
            </a:pPr>
            <a:r>
              <a:rPr lang="ru-RU" b="1" dirty="0">
                <a:ln>
                  <a:solidFill>
                    <a:srgbClr val="CC00FF"/>
                  </a:solidFill>
                </a:ln>
                <a:solidFill>
                  <a:srgbClr val="CC00FF"/>
                </a:solidFill>
                <a:latin typeface="Cambria" pitchFamily="18" charset="0"/>
                <a:cs typeface="Times New Roman" pitchFamily="18" charset="0"/>
              </a:rPr>
              <a:t>Не катайтесь за ним – рисковать вам  не надо!</a:t>
            </a:r>
          </a:p>
          <a:p>
            <a:pPr lvl="0">
              <a:spcBef>
                <a:spcPct val="50000"/>
              </a:spcBef>
              <a:defRPr/>
            </a:pPr>
            <a:r>
              <a:rPr lang="ru-RU" b="1" dirty="0">
                <a:ln>
                  <a:solidFill>
                    <a:srgbClr val="CC00FF"/>
                  </a:solidFill>
                </a:ln>
                <a:solidFill>
                  <a:srgbClr val="CC00FF"/>
                </a:solidFill>
                <a:latin typeface="Cambria" pitchFamily="18" charset="0"/>
                <a:cs typeface="Times New Roman" pitchFamily="18" charset="0"/>
              </a:rPr>
              <a:t>Вдруг сорвётесь – и может беда приключиться:</a:t>
            </a:r>
          </a:p>
          <a:p>
            <a:pPr lvl="0">
              <a:spcBef>
                <a:spcPct val="50000"/>
              </a:spcBef>
              <a:defRPr/>
            </a:pPr>
            <a:r>
              <a:rPr lang="ru-RU" b="1" dirty="0">
                <a:ln>
                  <a:solidFill>
                    <a:srgbClr val="CC00FF"/>
                  </a:solidFill>
                </a:ln>
                <a:solidFill>
                  <a:srgbClr val="CC00FF"/>
                </a:solidFill>
                <a:latin typeface="Cambria" pitchFamily="18" charset="0"/>
                <a:cs typeface="Times New Roman" pitchFamily="18" charset="0"/>
              </a:rPr>
              <a:t>Под соседней машиной легко очутиться…</a:t>
            </a:r>
          </a:p>
        </p:txBody>
      </p:sp>
    </p:spTree>
    <p:extLst>
      <p:ext uri="{BB962C8B-B14F-4D97-AF65-F5344CB8AC3E}">
        <p14:creationId xmlns:p14="http://schemas.microsoft.com/office/powerpoint/2010/main" val="1787688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5000">
        <p14:vortex dir="r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1"/>
          <p:cNvSpPr>
            <a:spLocks noGrp="1"/>
          </p:cNvSpPr>
          <p:nvPr>
            <p:ph type="title" idx="4294967295"/>
          </p:nvPr>
        </p:nvSpPr>
        <p:spPr>
          <a:xfrm>
            <a:off x="251520" y="476672"/>
            <a:ext cx="8686800" cy="841375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Cambria" pitchFamily="18" charset="0"/>
              </a:rPr>
              <a:t>С  </a:t>
            </a:r>
            <a:r>
              <a:rPr lang="ru-RU" sz="60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Cambria" pitchFamily="18" charset="0"/>
              </a:rPr>
              <a:t>в</a:t>
            </a:r>
            <a:r>
              <a:rPr lang="ru-RU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Cambria" pitchFamily="18" charset="0"/>
              </a:rPr>
              <a:t>  </a:t>
            </a:r>
            <a:r>
              <a:rPr lang="ru-RU" sz="60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Cambria" pitchFamily="18" charset="0"/>
              </a:rPr>
              <a:t>е</a:t>
            </a:r>
            <a:r>
              <a:rPr lang="ru-RU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Cambria" pitchFamily="18" charset="0"/>
              </a:rPr>
              <a:t>  т  </a:t>
            </a:r>
            <a:r>
              <a:rPr lang="ru-RU" sz="60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Cambria" pitchFamily="18" charset="0"/>
              </a:rPr>
              <a:t>о</a:t>
            </a:r>
            <a:r>
              <a:rPr lang="ru-RU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Cambria" pitchFamily="18" charset="0"/>
              </a:rPr>
              <a:t>  </a:t>
            </a:r>
            <a:r>
              <a:rPr lang="ru-RU" sz="60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Cambria" pitchFamily="18" charset="0"/>
              </a:rPr>
              <a:t>ф</a:t>
            </a:r>
            <a:r>
              <a:rPr lang="ru-RU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Cambria" pitchFamily="18" charset="0"/>
              </a:rPr>
              <a:t>  </a:t>
            </a:r>
            <a:r>
              <a:rPr lang="ru-RU" sz="60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Cambria" pitchFamily="18" charset="0"/>
              </a:rPr>
              <a:t>о</a:t>
            </a:r>
            <a:r>
              <a:rPr lang="ru-RU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Cambria" pitchFamily="18" charset="0"/>
              </a:rPr>
              <a:t>  р</a:t>
            </a:r>
            <a:endParaRPr lang="ru-RU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latin typeface="Cambria" pitchFamily="18" charset="0"/>
            </a:endParaRPr>
          </a:p>
        </p:txBody>
      </p:sp>
      <p:pic>
        <p:nvPicPr>
          <p:cNvPr id="11" name="Объект 10"/>
          <p:cNvPicPr>
            <a:picLocks noGrp="1" noChangeAspect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512667"/>
            <a:ext cx="4968875" cy="51768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Текст 5"/>
          <p:cNvSpPr>
            <a:spLocks noGrp="1"/>
          </p:cNvSpPr>
          <p:nvPr>
            <p:ph sz="half" idx="4294967295"/>
          </p:nvPr>
        </p:nvSpPr>
        <p:spPr>
          <a:xfrm>
            <a:off x="4644008" y="1600200"/>
            <a:ext cx="4499992" cy="4724400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2000" b="1" dirty="0" smtClean="0">
                <a:solidFill>
                  <a:srgbClr val="2108B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Чтоб тебе помочь</a:t>
            </a:r>
          </a:p>
          <a:p>
            <a:pPr marL="0" indent="0" algn="ctr">
              <a:buNone/>
            </a:pPr>
            <a:r>
              <a:rPr lang="ru-RU" sz="2000" b="1" dirty="0" smtClean="0">
                <a:solidFill>
                  <a:srgbClr val="2108B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Путь пройти опасный,</a:t>
            </a:r>
          </a:p>
          <a:p>
            <a:pPr marL="0" indent="0" algn="ctr">
              <a:buNone/>
            </a:pPr>
            <a:r>
              <a:rPr lang="ru-RU" sz="2000" b="1" dirty="0" smtClean="0">
                <a:solidFill>
                  <a:srgbClr val="2108B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Горит и день, и ночь-</a:t>
            </a:r>
          </a:p>
          <a:p>
            <a:pPr marL="0" indent="0" algn="ctr">
              <a:buNone/>
            </a:pPr>
            <a:r>
              <a:rPr lang="ru-RU" sz="20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ЗЕЛЕНЫЙ,</a:t>
            </a:r>
          </a:p>
          <a:p>
            <a:pPr marL="0" indent="0" algn="ctr">
              <a:buNone/>
            </a:pPr>
            <a:r>
              <a:rPr lang="ru-RU" sz="2000" b="1" dirty="0" smtClean="0">
                <a:solidFill>
                  <a:srgbClr val="C9DA2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ЖЕЛТЫЙ, </a:t>
            </a:r>
          </a:p>
          <a:p>
            <a:pPr marL="0" indent="0" algn="ctr">
              <a:buNone/>
            </a:pP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КРАСНЫЙ.</a:t>
            </a:r>
          </a:p>
          <a:p>
            <a:pPr marL="0" indent="0" algn="ctr">
              <a:buNone/>
            </a:pPr>
            <a:r>
              <a:rPr lang="ru-RU" sz="2000" b="1" dirty="0" smtClean="0">
                <a:solidFill>
                  <a:srgbClr val="2108B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Наш домик- СВЕТОФОР, </a:t>
            </a:r>
          </a:p>
          <a:p>
            <a:pPr marL="0" indent="0" algn="ctr">
              <a:buNone/>
            </a:pPr>
            <a:r>
              <a:rPr lang="ru-RU" sz="2000" b="1" dirty="0" smtClean="0">
                <a:solidFill>
                  <a:srgbClr val="2108B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Мы три родные брата, </a:t>
            </a:r>
          </a:p>
          <a:p>
            <a:pPr marL="0" indent="0" algn="ctr">
              <a:buNone/>
            </a:pPr>
            <a:r>
              <a:rPr lang="ru-RU" sz="2000" b="1" dirty="0" smtClean="0">
                <a:solidFill>
                  <a:srgbClr val="2108B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Мы светим с давних пор </a:t>
            </a:r>
          </a:p>
          <a:p>
            <a:pPr marL="0" indent="0" algn="ctr">
              <a:buNone/>
            </a:pPr>
            <a:r>
              <a:rPr lang="ru-RU" sz="2000" b="1" dirty="0" smtClean="0">
                <a:solidFill>
                  <a:srgbClr val="2108B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В дороге всем ребятам.</a:t>
            </a:r>
          </a:p>
          <a:p>
            <a:pPr marL="0" indent="0" algn="ctr">
              <a:buNone/>
            </a:pPr>
            <a:r>
              <a:rPr lang="ru-RU" sz="2000" b="1" dirty="0" smtClean="0">
                <a:solidFill>
                  <a:srgbClr val="2108B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Мы три чудесных цвета, </a:t>
            </a:r>
          </a:p>
          <a:p>
            <a:pPr marL="0" indent="0" algn="ctr">
              <a:buNone/>
            </a:pPr>
            <a:r>
              <a:rPr lang="ru-RU" sz="2000" b="1" dirty="0" smtClean="0">
                <a:solidFill>
                  <a:srgbClr val="2108B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Ты часто видишь нас, </a:t>
            </a:r>
          </a:p>
          <a:p>
            <a:pPr marL="0" indent="0" algn="ctr">
              <a:buNone/>
            </a:pPr>
            <a:r>
              <a:rPr lang="ru-RU" sz="2000" b="1" dirty="0" smtClean="0">
                <a:solidFill>
                  <a:srgbClr val="2108B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Но нашего совета </a:t>
            </a:r>
          </a:p>
          <a:p>
            <a:pPr marL="0" indent="0" algn="ctr">
              <a:buNone/>
            </a:pPr>
            <a:r>
              <a:rPr lang="ru-RU" sz="2000" b="1" dirty="0" smtClean="0">
                <a:solidFill>
                  <a:srgbClr val="2108B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Не слушаешь подчас</a:t>
            </a:r>
          </a:p>
          <a:p>
            <a:endParaRPr lang="ru-RU" dirty="0" smtClean="0"/>
          </a:p>
        </p:txBody>
      </p:sp>
      <p:pic>
        <p:nvPicPr>
          <p:cNvPr id="5" name="Рисунок 6" descr="4724b299125d23ce8ebc609554f3edeb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034453">
            <a:off x="108408" y="106550"/>
            <a:ext cx="828005" cy="1347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37r3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40352" y="134428"/>
            <a:ext cx="1285875" cy="135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6" descr="Рисунок3я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780296" y="5255586"/>
            <a:ext cx="1363703" cy="1413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18585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5000">
        <p14:vortex dir="r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457200"/>
            <a:ext cx="7283152" cy="841375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Aktau" pitchFamily="82" charset="0"/>
              </a:rPr>
              <a:t>     </a:t>
            </a:r>
            <a:r>
              <a:rPr lang="ru-RU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Cambria" pitchFamily="18" charset="0"/>
              </a:rPr>
              <a:t>Красный свет</a:t>
            </a:r>
            <a:endParaRPr lang="ru-RU" sz="6000" dirty="0">
              <a:latin typeface="Cambria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4294967295"/>
          </p:nvPr>
        </p:nvSpPr>
        <p:spPr>
          <a:xfrm>
            <a:off x="4800600" y="1600200"/>
            <a:ext cx="4343400" cy="47244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36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  <a:p>
            <a:pPr marL="0" indent="0" algn="ctr">
              <a:buNone/>
            </a:pP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Самый строгий – красный свет,</a:t>
            </a:r>
          </a:p>
          <a:p>
            <a:pPr marL="0" indent="0" algn="ctr">
              <a:buNone/>
            </a:pP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Стой! Дороги нет!</a:t>
            </a:r>
          </a:p>
          <a:p>
            <a:pPr marL="0" indent="0" algn="ctr">
              <a:buNone/>
            </a:pP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Если он горит,</a:t>
            </a:r>
          </a:p>
          <a:p>
            <a:pPr marL="0" indent="0" algn="ctr">
              <a:buNone/>
            </a:pP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Путь для всех закрыт.</a:t>
            </a:r>
          </a:p>
          <a:p>
            <a:pPr marL="0" indent="0">
              <a:buNone/>
            </a:pPr>
            <a:endParaRPr lang="ru-RU" sz="2000" dirty="0" smtClean="0"/>
          </a:p>
          <a:p>
            <a:pPr marL="0" indent="0">
              <a:buNone/>
            </a:pPr>
            <a:endParaRPr lang="ru-RU" sz="2000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57338"/>
            <a:ext cx="4432300" cy="4432300"/>
          </a:xfrm>
        </p:spPr>
      </p:pic>
      <p:pic>
        <p:nvPicPr>
          <p:cNvPr id="5" name="Рисунок 6" descr="4724b299125d23ce8ebc609554f3edeb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034453">
            <a:off x="108408" y="106550"/>
            <a:ext cx="828005" cy="1347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37r3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40352" y="134428"/>
            <a:ext cx="1285875" cy="135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6" descr="Рисунок3я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11760" y="4221088"/>
            <a:ext cx="2431020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7108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5000">
        <p14:prism dir="d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457200"/>
            <a:ext cx="8686800" cy="841375"/>
          </a:xfrm>
        </p:spPr>
        <p:txBody>
          <a:bodyPr>
            <a:noAutofit/>
          </a:bodyPr>
          <a:lstStyle/>
          <a:p>
            <a:pPr algn="ctr"/>
            <a:r>
              <a:rPr lang="ru-RU" sz="6600" b="1" dirty="0" smtClean="0">
                <a:solidFill>
                  <a:srgbClr val="FF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Cambria" pitchFamily="18" charset="0"/>
              </a:rPr>
              <a:t>желтый свет</a:t>
            </a:r>
            <a:endParaRPr lang="ru-RU" sz="6600" dirty="0">
              <a:solidFill>
                <a:srgbClr val="FFCC00"/>
              </a:solidFill>
              <a:latin typeface="Cambria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4294967295"/>
          </p:nvPr>
        </p:nvSpPr>
        <p:spPr>
          <a:xfrm>
            <a:off x="4800600" y="1600200"/>
            <a:ext cx="4343400" cy="4724400"/>
          </a:xfrm>
        </p:spPr>
        <p:txBody>
          <a:bodyPr/>
          <a:lstStyle/>
          <a:p>
            <a:pPr marL="0" indent="0" algn="ctr">
              <a:buNone/>
            </a:pPr>
            <a:endParaRPr lang="ru-RU" b="1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FF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Чтоб спокойно перешел ты,</a:t>
            </a: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FF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Слушай наш совет:</a:t>
            </a: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FF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ЖДИ!- увидишь скоро желтый</a:t>
            </a: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FF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В середине свет.</a:t>
            </a:r>
          </a:p>
          <a:p>
            <a:pPr marL="0" indent="0" algn="ctr">
              <a:buNone/>
            </a:pP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12875"/>
            <a:ext cx="4537075" cy="4537075"/>
          </a:xfrm>
        </p:spPr>
      </p:pic>
      <p:pic>
        <p:nvPicPr>
          <p:cNvPr id="5" name="Рисунок 6" descr="4724b299125d23ce8ebc609554f3edeb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034453">
            <a:off x="108408" y="106550"/>
            <a:ext cx="828005" cy="1347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37r3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40352" y="134428"/>
            <a:ext cx="1285875" cy="135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6" descr="Рисунок3я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59832" y="4221088"/>
            <a:ext cx="2431020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680313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5000">
        <p14:glitter pattern="hexagon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457200"/>
            <a:ext cx="8686800" cy="841375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Cambria" pitchFamily="18" charset="0"/>
              </a:rPr>
              <a:t>зеленый </a:t>
            </a:r>
            <a:r>
              <a:rPr lang="ru-RU" sz="54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Cambria" pitchFamily="18" charset="0"/>
              </a:rPr>
              <a:t>свет</a:t>
            </a:r>
            <a:endParaRPr lang="ru-RU" sz="5400" dirty="0">
              <a:solidFill>
                <a:srgbClr val="00B050"/>
              </a:solidFill>
              <a:latin typeface="Cambria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1456127"/>
            <a:ext cx="5040313" cy="5040312"/>
          </a:xfrm>
        </p:spPr>
      </p:pic>
      <p:sp>
        <p:nvSpPr>
          <p:cNvPr id="4" name="Объект 3"/>
          <p:cNvSpPr>
            <a:spLocks noGrp="1"/>
          </p:cNvSpPr>
          <p:nvPr>
            <p:ph sz="half" idx="4294967295"/>
          </p:nvPr>
        </p:nvSpPr>
        <p:spPr>
          <a:xfrm>
            <a:off x="4364038" y="1600200"/>
            <a:ext cx="4779962" cy="47244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А за ним зеленый свет</a:t>
            </a: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Вспыхнет впереди.</a:t>
            </a: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Скажет он: «Препятствий нет,</a:t>
            </a: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Смело в путь иди!»</a:t>
            </a:r>
            <a:endParaRPr lang="ru-RU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6" name="Рисунок 6" descr="4724b299125d23ce8ebc609554f3edeb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034453">
            <a:off x="108408" y="106550"/>
            <a:ext cx="828005" cy="1347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37r3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40352" y="134428"/>
            <a:ext cx="1285875" cy="135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37r3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92752" y="286828"/>
            <a:ext cx="1285875" cy="135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6" descr="Рисунок3я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91880" y="4365103"/>
            <a:ext cx="2304256" cy="2388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38487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5000">
        <p14:honeycomb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5" descr="Картинка 116 из 1777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1209">
            <a:off x="236497" y="3209878"/>
            <a:ext cx="2921872" cy="21914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6" descr="4724b299125d23ce8ebc609554f3edeb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034453">
            <a:off x="109954" y="113802"/>
            <a:ext cx="869201" cy="1414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37r3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740352" y="134428"/>
            <a:ext cx="1285875" cy="135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37r3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92752" y="286828"/>
            <a:ext cx="1285875" cy="135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089110" y="69740"/>
            <a:ext cx="6651242" cy="2000548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cap="all" dirty="0">
                <a:ln w="0"/>
                <a:solidFill>
                  <a:srgbClr val="2108B8"/>
                </a:solidFill>
                <a:effectLst>
                  <a:reflection blurRad="12700" stA="50000" endPos="50000" dist="5000" dir="5400000" sy="-100000" rotWithShape="0"/>
                </a:effectLst>
                <a:latin typeface="Cambria" pitchFamily="18" charset="0"/>
              </a:rPr>
              <a:t>Чтоб тебе </a:t>
            </a:r>
            <a:r>
              <a:rPr lang="ru-RU" sz="2000" b="1" cap="all" dirty="0" smtClean="0">
                <a:ln w="0"/>
                <a:solidFill>
                  <a:srgbClr val="2108B8"/>
                </a:solidFill>
                <a:effectLst>
                  <a:reflection blurRad="12700" stA="50000" endPos="50000" dist="5000" dir="5400000" sy="-100000" rotWithShape="0"/>
                </a:effectLst>
                <a:latin typeface="Cambria" pitchFamily="18" charset="0"/>
              </a:rPr>
              <a:t>помочь Путь </a:t>
            </a:r>
            <a:r>
              <a:rPr lang="ru-RU" sz="2000" b="1" cap="all" dirty="0">
                <a:ln w="0"/>
                <a:solidFill>
                  <a:srgbClr val="2108B8"/>
                </a:solidFill>
                <a:effectLst>
                  <a:reflection blurRad="12700" stA="50000" endPos="50000" dist="5000" dir="5400000" sy="-100000" rotWithShape="0"/>
                </a:effectLst>
                <a:latin typeface="Cambria" pitchFamily="18" charset="0"/>
              </a:rPr>
              <a:t>пройти опасный.</a:t>
            </a:r>
          </a:p>
          <a:p>
            <a:pPr algn="ctr"/>
            <a:r>
              <a:rPr lang="ru-RU" sz="2000" b="1" cap="all" dirty="0">
                <a:ln w="0"/>
                <a:solidFill>
                  <a:srgbClr val="2108B8"/>
                </a:solidFill>
                <a:effectLst>
                  <a:reflection blurRad="12700" stA="50000" endPos="50000" dist="5000" dir="5400000" sy="-100000" rotWithShape="0"/>
                </a:effectLst>
                <a:latin typeface="Cambria" pitchFamily="18" charset="0"/>
              </a:rPr>
              <a:t>Горим и </a:t>
            </a:r>
            <a:r>
              <a:rPr lang="ru-RU" sz="2000" b="1" cap="all" dirty="0" smtClean="0">
                <a:ln w="0"/>
                <a:solidFill>
                  <a:srgbClr val="2108B8"/>
                </a:solidFill>
                <a:effectLst>
                  <a:reflection blurRad="12700" stA="50000" endPos="50000" dist="5000" dir="5400000" sy="-100000" rotWithShape="0"/>
                </a:effectLst>
                <a:latin typeface="Cambria" pitchFamily="18" charset="0"/>
              </a:rPr>
              <a:t>день и </a:t>
            </a:r>
            <a:r>
              <a:rPr lang="ru-RU" sz="2000" b="1" cap="all" dirty="0">
                <a:ln w="0"/>
                <a:solidFill>
                  <a:srgbClr val="2108B8"/>
                </a:solidFill>
                <a:effectLst>
                  <a:reflection blurRad="12700" stA="50000" endPos="50000" dist="5000" dir="5400000" sy="-100000" rotWithShape="0"/>
                </a:effectLst>
                <a:latin typeface="Cambria" pitchFamily="18" charset="0"/>
              </a:rPr>
              <a:t>ночь,</a:t>
            </a:r>
          </a:p>
          <a:p>
            <a:pPr algn="ctr"/>
            <a:r>
              <a:rPr lang="ru-RU" sz="2800" b="1" cap="all" dirty="0">
                <a:ln w="0"/>
                <a:solidFill>
                  <a:srgbClr val="00B050"/>
                </a:solidFill>
                <a:effectLst>
                  <a:reflection blurRad="12700" stA="50000" endPos="50000" dist="5000" dir="5400000" sy="-100000" rotWithShape="0"/>
                </a:effectLst>
                <a:latin typeface="Cambria" pitchFamily="18" charset="0"/>
              </a:rPr>
              <a:t>Зелёный,</a:t>
            </a:r>
            <a:r>
              <a:rPr lang="ru-RU" sz="28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mbria" pitchFamily="18" charset="0"/>
              </a:rPr>
              <a:t> </a:t>
            </a:r>
            <a:endParaRPr lang="ru-RU" sz="28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mbria" pitchFamily="18" charset="0"/>
            </a:endParaRPr>
          </a:p>
          <a:p>
            <a:pPr algn="ctr"/>
            <a:r>
              <a:rPr lang="ru-RU" sz="2800" b="1" cap="all" dirty="0" smtClean="0">
                <a:ln w="0"/>
                <a:solidFill>
                  <a:srgbClr val="FFCC00"/>
                </a:solidFill>
                <a:effectLst>
                  <a:reflection blurRad="12700" stA="50000" endPos="50000" dist="5000" dir="5400000" sy="-100000" rotWithShape="0"/>
                </a:effectLst>
                <a:latin typeface="Cambria" pitchFamily="18" charset="0"/>
              </a:rPr>
              <a:t>жёлтый</a:t>
            </a:r>
            <a:r>
              <a:rPr lang="ru-RU" sz="2800" b="1" cap="all" dirty="0">
                <a:ln w="0"/>
                <a:solidFill>
                  <a:srgbClr val="FFCC00"/>
                </a:solidFill>
                <a:effectLst>
                  <a:reflection blurRad="12700" stA="50000" endPos="50000" dist="5000" dir="5400000" sy="-100000" rotWithShape="0"/>
                </a:effectLst>
                <a:latin typeface="Cambria" pitchFamily="18" charset="0"/>
              </a:rPr>
              <a:t>, </a:t>
            </a:r>
            <a:endParaRPr lang="ru-RU" sz="2800" b="1" cap="all" dirty="0" smtClean="0">
              <a:ln w="0"/>
              <a:solidFill>
                <a:srgbClr val="FFCC00"/>
              </a:solidFill>
              <a:effectLst>
                <a:reflection blurRad="12700" stA="50000" endPos="50000" dist="5000" dir="5400000" sy="-100000" rotWithShape="0"/>
              </a:effectLst>
              <a:latin typeface="Cambria" pitchFamily="18" charset="0"/>
            </a:endParaRPr>
          </a:p>
          <a:p>
            <a:pPr algn="ctr"/>
            <a:r>
              <a:rPr lang="ru-RU" sz="28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Cambria" pitchFamily="18" charset="0"/>
              </a:rPr>
              <a:t>красный</a:t>
            </a:r>
            <a:r>
              <a:rPr lang="ru-RU" sz="2800" b="1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Cambria" pitchFamily="18" charset="0"/>
              </a:rPr>
              <a:t>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403648" y="5847532"/>
            <a:ext cx="72702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СЧАСТЛИВОГО ПУТИ!</a:t>
            </a:r>
            <a:endParaRPr lang="ru-RU" sz="5400" b="1" i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789" y="1844824"/>
            <a:ext cx="3048000" cy="41624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2" name="Picture 2" descr="G:\МОЛНИЯ\ШКОЛА\ПЕДАГОГ-ОРГАНИЗАТОР\Картинки\ПДД\i (1)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4731" y="1957470"/>
            <a:ext cx="4611496" cy="386438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6" descr="Рисунок3я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20484119">
            <a:off x="2955296" y="4005063"/>
            <a:ext cx="1578903" cy="163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074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5000">
        <p14:vortex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6" descr="4724b299125d23ce8ebc609554f3edeb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115888"/>
            <a:ext cx="533400" cy="134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37r3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8243" y="2333"/>
            <a:ext cx="1285875" cy="135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5" descr="Картинка 3 из 934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844" y="1458912"/>
            <a:ext cx="9017226" cy="50664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16" descr="Рисунок3я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55724" y="4437112"/>
            <a:ext cx="2205038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845840" y="2570"/>
            <a:ext cx="689451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2108B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Если правила движенья</a:t>
            </a:r>
          </a:p>
          <a:p>
            <a:pPr algn="ctr"/>
            <a:r>
              <a:rPr lang="ru-RU" sz="2400" b="1" dirty="0">
                <a:solidFill>
                  <a:srgbClr val="2108B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Ты не знаешь до сих пор,</a:t>
            </a:r>
          </a:p>
          <a:p>
            <a:pPr algn="ctr"/>
            <a:r>
              <a:rPr lang="ru-RU" sz="2400" b="1" dirty="0">
                <a:solidFill>
                  <a:srgbClr val="2108B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Мы начать с тобой готовы</a:t>
            </a:r>
          </a:p>
          <a:p>
            <a:pPr algn="ctr"/>
            <a:r>
              <a:rPr lang="ru-RU" sz="2400" b="1" dirty="0">
                <a:solidFill>
                  <a:srgbClr val="2108B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Очень нужный разговор!</a:t>
            </a:r>
          </a:p>
        </p:txBody>
      </p:sp>
    </p:spTree>
    <p:extLst>
      <p:ext uri="{BB962C8B-B14F-4D97-AF65-F5344CB8AC3E}">
        <p14:creationId xmlns:p14="http://schemas.microsoft.com/office/powerpoint/2010/main" val="2275625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5000">
        <p14:switch dir="r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6" descr="4724b299125d23ce8ebc609554f3edeb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115888"/>
            <a:ext cx="533400" cy="134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37r3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8243" y="2333"/>
            <a:ext cx="1285875" cy="135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1808971" y="-90828"/>
            <a:ext cx="4926349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>
                <a:ln w="11430"/>
                <a:solidFill>
                  <a:srgbClr val="2108B8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mbria" pitchFamily="18" charset="0"/>
              </a:rPr>
              <a:t>Дорожные </a:t>
            </a:r>
            <a:r>
              <a:rPr lang="ru-RU" sz="3600" b="1" dirty="0" smtClean="0">
                <a:ln w="11430"/>
                <a:solidFill>
                  <a:srgbClr val="2108B8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mbria" pitchFamily="18" charset="0"/>
              </a:rPr>
              <a:t>знаки.</a:t>
            </a:r>
          </a:p>
          <a:p>
            <a:pPr algn="ctr"/>
            <a:r>
              <a:rPr lang="ru-RU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mbria" pitchFamily="18" charset="0"/>
              </a:rPr>
              <a:t>Вы должны их знать!</a:t>
            </a:r>
            <a:endParaRPr lang="ru-RU" sz="36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mbria" pitchFamily="18" charset="0"/>
            </a:endParaRPr>
          </a:p>
        </p:txBody>
      </p:sp>
      <p:pic>
        <p:nvPicPr>
          <p:cNvPr id="12" name="Picture 17" descr="7"/>
          <p:cNvPicPr>
            <a:picLocks noChangeAspect="1" noChangeArrowheads="1"/>
          </p:cNvPicPr>
          <p:nvPr/>
        </p:nvPicPr>
        <p:blipFill>
          <a:blip r:embed="rId4" cstate="print">
            <a:lum contrast="4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55576" y="1115404"/>
            <a:ext cx="4326663" cy="14660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18" descr="8"/>
          <p:cNvPicPr>
            <a:picLocks noChangeAspect="1" noChangeArrowheads="1"/>
          </p:cNvPicPr>
          <p:nvPr/>
        </p:nvPicPr>
        <p:blipFill>
          <a:blip r:embed="rId5">
            <a:lum contrast="6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823520" y="2675044"/>
            <a:ext cx="4038600" cy="1368425"/>
          </a:xfrm>
          <a:prstGeom prst="rect">
            <a:avLst/>
          </a:prstGeom>
        </p:spPr>
      </p:pic>
      <p:pic>
        <p:nvPicPr>
          <p:cNvPr id="14" name="Picture 22" descr="Untitled-1 copy"/>
          <p:cNvPicPr>
            <a:picLocks noChangeAspect="1" noChangeArrowheads="1"/>
          </p:cNvPicPr>
          <p:nvPr/>
        </p:nvPicPr>
        <p:blipFill>
          <a:blip r:embed="rId6" cstate="print">
            <a:lum contras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04" y="4616644"/>
            <a:ext cx="3816350" cy="115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6" descr="Рисунок3я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380312" y="4902324"/>
            <a:ext cx="1875359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2239" y="1058105"/>
            <a:ext cx="3121025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1520" y="2675044"/>
            <a:ext cx="4572000" cy="114492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</a:pPr>
            <a:r>
              <a:rPr lang="ru-RU" b="1" kern="0" dirty="0">
                <a:solidFill>
                  <a:srgbClr val="008000"/>
                </a:solidFill>
                <a:latin typeface="Comic Sans MS" pitchFamily="66" charset="0"/>
              </a:rPr>
              <a:t>Запрещают знаки</a:t>
            </a:r>
          </a:p>
          <a:p>
            <a:pPr lvl="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</a:pPr>
            <a:r>
              <a:rPr lang="ru-RU" b="1" kern="0" dirty="0">
                <a:solidFill>
                  <a:srgbClr val="008000"/>
                </a:solidFill>
                <a:latin typeface="Comic Sans MS" pitchFamily="66" charset="0"/>
              </a:rPr>
              <a:t>Разное движение: обгоны, поворот-</a:t>
            </a:r>
          </a:p>
          <a:p>
            <a:pPr lvl="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</a:pPr>
            <a:r>
              <a:rPr lang="ru-RU" b="1" kern="0" dirty="0">
                <a:solidFill>
                  <a:srgbClr val="008000"/>
                </a:solidFill>
                <a:latin typeface="Comic Sans MS" pitchFamily="66" charset="0"/>
              </a:rPr>
              <a:t>И в красные кружочки </a:t>
            </a:r>
          </a:p>
          <a:p>
            <a:pPr lvl="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</a:pPr>
            <a:r>
              <a:rPr lang="ru-RU" b="1" kern="0" dirty="0">
                <a:solidFill>
                  <a:srgbClr val="008000"/>
                </a:solidFill>
                <a:latin typeface="Comic Sans MS" pitchFamily="66" charset="0"/>
              </a:rPr>
              <a:t>Обводит их народ.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929180" y="4365104"/>
            <a:ext cx="4572000" cy="1366528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</a:pPr>
            <a:r>
              <a:rPr lang="ru-RU" b="1" kern="0" dirty="0">
                <a:solidFill>
                  <a:srgbClr val="FF0066"/>
                </a:solidFill>
                <a:latin typeface="Comic Sans MS" pitchFamily="66" charset="0"/>
              </a:rPr>
              <a:t>А ещё есть знаки- добрые друзья:</a:t>
            </a:r>
          </a:p>
          <a:p>
            <a:pPr lvl="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</a:pPr>
            <a:r>
              <a:rPr lang="ru-RU" b="1" kern="0" dirty="0">
                <a:solidFill>
                  <a:srgbClr val="FF0066"/>
                </a:solidFill>
                <a:latin typeface="Comic Sans MS" pitchFamily="66" charset="0"/>
              </a:rPr>
              <a:t>Укажут направления вашего движения,</a:t>
            </a:r>
          </a:p>
          <a:p>
            <a:pPr lvl="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</a:pPr>
            <a:r>
              <a:rPr lang="ru-RU" b="1" kern="0" dirty="0">
                <a:solidFill>
                  <a:srgbClr val="FF0066"/>
                </a:solidFill>
                <a:latin typeface="Comic Sans MS" pitchFamily="66" charset="0"/>
              </a:rPr>
              <a:t>Где поесть, заправиться, поспать,</a:t>
            </a:r>
          </a:p>
          <a:p>
            <a:pPr lvl="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</a:pPr>
            <a:r>
              <a:rPr lang="ru-RU" b="1" kern="0" dirty="0">
                <a:solidFill>
                  <a:srgbClr val="FF0066"/>
                </a:solidFill>
                <a:latin typeface="Comic Sans MS" pitchFamily="66" charset="0"/>
              </a:rPr>
              <a:t>И как в деревню к бабушке попасть.</a:t>
            </a:r>
          </a:p>
        </p:txBody>
      </p:sp>
    </p:spTree>
    <p:extLst>
      <p:ext uri="{BB962C8B-B14F-4D97-AF65-F5344CB8AC3E}">
        <p14:creationId xmlns:p14="http://schemas.microsoft.com/office/powerpoint/2010/main" val="3695167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5000">
        <p14:gallery dir="l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6" descr="4724b299125d23ce8ebc609554f3edeb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014951">
            <a:off x="440849" y="121991"/>
            <a:ext cx="1368276" cy="3445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37r3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1" y="2333"/>
            <a:ext cx="2411878" cy="254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6" descr="j034420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6" y="2333"/>
            <a:ext cx="8059521" cy="4843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6" descr="Рисунок3я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85720" y="4149080"/>
            <a:ext cx="2205038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4412252" y="4836700"/>
            <a:ext cx="463997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2108B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Я </a:t>
            </a:r>
            <a:r>
              <a:rPr lang="ru-RU" b="1" dirty="0">
                <a:solidFill>
                  <a:srgbClr val="2108B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хочу спросить про </a:t>
            </a:r>
            <a:r>
              <a:rPr lang="ru-RU" b="1" dirty="0" smtClean="0">
                <a:solidFill>
                  <a:srgbClr val="2108B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знак,</a:t>
            </a:r>
          </a:p>
          <a:p>
            <a:r>
              <a:rPr lang="ru-RU" b="1" dirty="0" smtClean="0">
                <a:solidFill>
                  <a:srgbClr val="2108B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Нарисован </a:t>
            </a:r>
            <a:r>
              <a:rPr lang="ru-RU" b="1" dirty="0">
                <a:solidFill>
                  <a:srgbClr val="2108B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знак вот </a:t>
            </a:r>
            <a:r>
              <a:rPr lang="ru-RU" b="1" dirty="0" smtClean="0">
                <a:solidFill>
                  <a:srgbClr val="2108B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так:</a:t>
            </a:r>
          </a:p>
          <a:p>
            <a:r>
              <a:rPr lang="ru-RU" b="1" dirty="0" smtClean="0">
                <a:solidFill>
                  <a:srgbClr val="2108B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В </a:t>
            </a:r>
            <a:r>
              <a:rPr lang="ru-RU" b="1" dirty="0">
                <a:solidFill>
                  <a:srgbClr val="2108B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треугольнике ребята </a:t>
            </a:r>
          </a:p>
          <a:p>
            <a:r>
              <a:rPr lang="ru-RU" b="1" dirty="0" smtClean="0">
                <a:solidFill>
                  <a:srgbClr val="2108B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Со </a:t>
            </a:r>
            <a:r>
              <a:rPr lang="ru-RU" b="1" dirty="0">
                <a:solidFill>
                  <a:srgbClr val="2108B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всех ног бегут куда-то. </a:t>
            </a:r>
          </a:p>
          <a:p>
            <a:r>
              <a:rPr lang="ru-RU" b="1" dirty="0">
                <a:solidFill>
                  <a:srgbClr val="2108B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             Мой приятель говорит:</a:t>
            </a:r>
          </a:p>
          <a:p>
            <a:r>
              <a:rPr lang="ru-RU" b="1" dirty="0">
                <a:solidFill>
                  <a:srgbClr val="2108B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          « Детям путь сюда закрыт!»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-42892" y="4725144"/>
            <a:ext cx="4567276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«ДЕТИ»</a:t>
            </a:r>
            <a:endParaRPr lang="ru-RU" sz="88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4850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4000">
        <p14:glitter pattern="hexagon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6" descr="4724b299125d23ce8ebc609554f3edeb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108117">
            <a:off x="378913" y="115889"/>
            <a:ext cx="1368276" cy="3445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37r3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92166" y="-171400"/>
            <a:ext cx="2411878" cy="254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611560" y="5085184"/>
            <a:ext cx="644420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«ПЕШЕХОДНЫЙ ПЕРЕХОД»</a:t>
            </a:r>
            <a:endParaRPr lang="ru-RU" sz="48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11443"/>
            <a:ext cx="4608512" cy="47420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16" descr="Рисунок3я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44208" y="4572000"/>
            <a:ext cx="2205038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6652211" y="2263676"/>
            <a:ext cx="249178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rgbClr val="2108B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mbria" pitchFamily="18" charset="0"/>
              </a:rPr>
              <a:t>Этот знак такого рода:</a:t>
            </a:r>
          </a:p>
          <a:p>
            <a:pPr algn="ctr">
              <a:defRPr/>
            </a:pPr>
            <a:r>
              <a:rPr lang="ru-RU" b="1" dirty="0">
                <a:solidFill>
                  <a:srgbClr val="2108B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mbria" pitchFamily="18" charset="0"/>
              </a:rPr>
              <a:t>Он на страже пешехода.</a:t>
            </a:r>
          </a:p>
          <a:p>
            <a:pPr algn="ctr">
              <a:defRPr/>
            </a:pPr>
            <a:r>
              <a:rPr lang="ru-RU" b="1" dirty="0">
                <a:solidFill>
                  <a:srgbClr val="2108B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mbria" pitchFamily="18" charset="0"/>
              </a:rPr>
              <a:t>Переходим с другом вместе</a:t>
            </a:r>
          </a:p>
          <a:p>
            <a:pPr algn="ctr">
              <a:defRPr/>
            </a:pPr>
            <a:r>
              <a:rPr lang="ru-RU" b="1" dirty="0">
                <a:solidFill>
                  <a:srgbClr val="2108B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mbria" pitchFamily="18" charset="0"/>
              </a:rPr>
              <a:t>Мы дорогу в этом месте.</a:t>
            </a:r>
          </a:p>
        </p:txBody>
      </p:sp>
    </p:spTree>
    <p:extLst>
      <p:ext uri="{BB962C8B-B14F-4D97-AF65-F5344CB8AC3E}">
        <p14:creationId xmlns:p14="http://schemas.microsoft.com/office/powerpoint/2010/main" val="880239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5000">
        <p:checker/>
      </p:transition>
    </mc:Choice>
    <mc:Fallback xmlns="">
      <p:transition spd="slow" advTm="5000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6" descr="4724b299125d23ce8ebc609554f3edeb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108117">
            <a:off x="281782" y="79951"/>
            <a:ext cx="1368276" cy="3445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37r3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92166" y="-171400"/>
            <a:ext cx="2411878" cy="254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3893" y="4745504"/>
            <a:ext cx="6444208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«ДВИЖЕНИЕ НА ВЕЛОСИПЕДЕ ЗАПРЕЩЕНО»</a:t>
            </a:r>
            <a:endParaRPr lang="ru-RU" sz="4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9" name="Picture 16" descr="Рисунок3я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36096" y="4398496"/>
            <a:ext cx="2205038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6692166" y="2132856"/>
            <a:ext cx="2451835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rgbClr val="2108B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mbria" pitchFamily="18" charset="0"/>
              </a:rPr>
              <a:t>Ездят здесь одни машины,</a:t>
            </a:r>
          </a:p>
          <a:p>
            <a:pPr algn="ctr">
              <a:defRPr/>
            </a:pPr>
            <a:r>
              <a:rPr lang="ru-RU" b="1" dirty="0">
                <a:solidFill>
                  <a:srgbClr val="2108B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mbria" pitchFamily="18" charset="0"/>
              </a:rPr>
              <a:t>Грозно их мелькают шины.</a:t>
            </a:r>
          </a:p>
          <a:p>
            <a:pPr algn="ctr">
              <a:defRPr/>
            </a:pPr>
            <a:r>
              <a:rPr lang="ru-RU" b="1" dirty="0">
                <a:solidFill>
                  <a:srgbClr val="2108B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mbria" pitchFamily="18" charset="0"/>
              </a:rPr>
              <a:t>У тебя велосипед?</a:t>
            </a:r>
          </a:p>
          <a:p>
            <a:pPr algn="ctr">
              <a:defRPr/>
            </a:pPr>
            <a:r>
              <a:rPr lang="ru-RU" b="1" dirty="0">
                <a:solidFill>
                  <a:srgbClr val="2108B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mbria" pitchFamily="18" charset="0"/>
              </a:rPr>
              <a:t>Значит – стоп! </a:t>
            </a:r>
          </a:p>
          <a:p>
            <a:pPr algn="ctr">
              <a:defRPr/>
            </a:pPr>
            <a:r>
              <a:rPr lang="ru-RU" b="1" dirty="0">
                <a:solidFill>
                  <a:srgbClr val="2108B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mbria" pitchFamily="18" charset="0"/>
              </a:rPr>
              <a:t>Дороги нет!</a:t>
            </a:r>
          </a:p>
        </p:txBody>
      </p:sp>
      <p:pic>
        <p:nvPicPr>
          <p:cNvPr id="8" name="Picture 5" descr="j041128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71260" y="188640"/>
            <a:ext cx="5042828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88290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5000">
        <p14:honeycomb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 idx="4294967295"/>
          </p:nvPr>
        </p:nvSpPr>
        <p:spPr>
          <a:xfrm>
            <a:off x="865153" y="0"/>
            <a:ext cx="7521575" cy="1628775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ПОМНИ ПРАВИЛА ДОРОГ, </a:t>
            </a:r>
            <a:b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</a:br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БУДЕШЬ ЖИВ ТЫ И ЗДОРОВ!</a:t>
            </a:r>
            <a:endParaRPr lang="ru-RU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half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556792"/>
            <a:ext cx="5112567" cy="518457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Рисунок 6" descr="4724b299125d23ce8ebc609554f3edeb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034453">
            <a:off x="108408" y="106550"/>
            <a:ext cx="828005" cy="1347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37r3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56376" y="101600"/>
            <a:ext cx="1285875" cy="135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6" descr="Рисунок3я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61819" y="4077072"/>
            <a:ext cx="1512168" cy="1567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5940152" y="1628800"/>
            <a:ext cx="3096344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 smtClean="0">
                <a:ln w="11430"/>
                <a:solidFill>
                  <a:srgbClr val="2108B8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mbria" pitchFamily="18" charset="0"/>
              </a:rPr>
              <a:t>Детям знать положено </a:t>
            </a:r>
          </a:p>
          <a:p>
            <a:pPr algn="ctr"/>
            <a:r>
              <a:rPr lang="ru-RU" sz="3600" b="1" cap="none" spc="0" dirty="0" smtClean="0">
                <a:ln w="11430"/>
                <a:solidFill>
                  <a:srgbClr val="2108B8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mbria" pitchFamily="18" charset="0"/>
              </a:rPr>
              <a:t>правила дорожные!</a:t>
            </a:r>
          </a:p>
          <a:p>
            <a:pPr algn="ctr"/>
            <a:r>
              <a:rPr lang="ru-RU" sz="3600" b="1" dirty="0" smtClean="0">
                <a:ln w="11430"/>
                <a:solidFill>
                  <a:srgbClr val="2108B8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mbria" pitchFamily="18" charset="0"/>
              </a:rPr>
              <a:t>Ты, дружок, доверься им:</a:t>
            </a:r>
          </a:p>
          <a:p>
            <a:pPr algn="ctr"/>
            <a:r>
              <a:rPr lang="ru-RU" sz="3600" b="1" cap="none" spc="0" dirty="0" smtClean="0">
                <a:ln w="11430"/>
                <a:solidFill>
                  <a:srgbClr val="2108B8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mbria" pitchFamily="18" charset="0"/>
              </a:rPr>
              <a:t>Будешь цел и невредим!</a:t>
            </a:r>
            <a:endParaRPr lang="ru-RU" sz="3600" b="1" cap="none" spc="0" dirty="0">
              <a:ln w="11430"/>
              <a:solidFill>
                <a:srgbClr val="2108B8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7462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5000">
        <p14:flip dir="r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6" descr="4724b299125d23ce8ebc609554f3edeb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034453">
            <a:off x="108408" y="106550"/>
            <a:ext cx="828005" cy="1347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37r3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56376" y="101600"/>
            <a:ext cx="1285875" cy="135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6" descr="Рисунок3я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08048" y="4653135"/>
            <a:ext cx="2076319" cy="21525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Заголовок 8"/>
          <p:cNvSpPr>
            <a:spLocks noGrp="1"/>
          </p:cNvSpPr>
          <p:nvPr>
            <p:ph type="title" idx="4294967295"/>
          </p:nvPr>
        </p:nvSpPr>
        <p:spPr>
          <a:xfrm>
            <a:off x="971600" y="0"/>
            <a:ext cx="7521575" cy="1700808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>
                <a:ln>
                  <a:solidFill>
                    <a:srgbClr val="C00000"/>
                  </a:solidFill>
                </a:ln>
                <a:solidFill>
                  <a:srgbClr val="2108B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Правило</a:t>
            </a:r>
            <a:r>
              <a:rPr lang="ru-RU" sz="4000" b="1" dirty="0">
                <a:ln>
                  <a:solidFill>
                    <a:srgbClr val="C00000"/>
                  </a:solidFill>
                </a:ln>
                <a:solidFill>
                  <a:srgbClr val="2108B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smtClean="0">
                <a:ln>
                  <a:solidFill>
                    <a:srgbClr val="C00000"/>
                  </a:solidFill>
                </a:ln>
                <a:solidFill>
                  <a:srgbClr val="2108B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4000" b="1" dirty="0">
                <a:ln>
                  <a:solidFill>
                    <a:srgbClr val="C00000"/>
                  </a:solidFill>
                </a:ln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>
                <a:ln>
                  <a:solidFill>
                    <a:srgbClr val="C00000"/>
                  </a:solidFill>
                </a:ln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800" b="1" dirty="0" smtClean="0">
                <a:ln>
                  <a:solidFill>
                    <a:srgbClr val="C00000"/>
                  </a:solidFill>
                </a:ln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800" b="1" dirty="0" smtClean="0">
                <a:ln>
                  <a:solidFill>
                    <a:srgbClr val="C00000"/>
                  </a:solidFill>
                </a:ln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Иди только </a:t>
            </a:r>
            <a:r>
              <a:rPr lang="ru-RU" sz="1800" b="1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800" b="1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тротуару.</a:t>
            </a:r>
            <a:br>
              <a:rPr lang="ru-RU" sz="1800" b="1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ХОДИТЬ И ОСТАНАВЛИВАТЬСЯ НА ТРОТУАРАХ БОЛЬШИМИ ГРУППАМИ НЕЛЬЗЯ, ТАК КАК ЭТО ЗАТРУДНЯЕТ ДВИЖЕНИЕ ПЕШЕХОДОВ.</a:t>
            </a:r>
            <a:endParaRPr lang="ru-RU" sz="1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latin typeface="Cambria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3537" y="1772816"/>
            <a:ext cx="3402959" cy="29780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Объект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916831"/>
            <a:ext cx="5544616" cy="4967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384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5000">
        <p14:doors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6" descr="4724b299125d23ce8ebc609554f3edeb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034453">
            <a:off x="108408" y="106550"/>
            <a:ext cx="828005" cy="1347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37r3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56376" y="101600"/>
            <a:ext cx="1285875" cy="135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Заголовок 8"/>
          <p:cNvSpPr>
            <a:spLocks noGrp="1"/>
          </p:cNvSpPr>
          <p:nvPr>
            <p:ph type="title" idx="4294967295"/>
          </p:nvPr>
        </p:nvSpPr>
        <p:spPr>
          <a:xfrm>
            <a:off x="971600" y="0"/>
            <a:ext cx="7521575" cy="1340768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>
                <a:ln>
                  <a:solidFill>
                    <a:srgbClr val="C00000"/>
                  </a:solidFill>
                </a:ln>
                <a:solidFill>
                  <a:srgbClr val="2108B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Правило</a:t>
            </a:r>
            <a:r>
              <a:rPr lang="ru-RU" sz="4000" b="1" dirty="0">
                <a:ln>
                  <a:solidFill>
                    <a:srgbClr val="C00000"/>
                  </a:solidFill>
                </a:ln>
                <a:solidFill>
                  <a:srgbClr val="2108B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smtClean="0">
                <a:ln>
                  <a:solidFill>
                    <a:srgbClr val="C00000"/>
                  </a:solidFill>
                </a:ln>
                <a:solidFill>
                  <a:srgbClr val="2108B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4000" b="1" dirty="0">
                <a:ln>
                  <a:solidFill>
                    <a:srgbClr val="C00000"/>
                  </a:solidFill>
                </a:ln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>
                <a:ln>
                  <a:solidFill>
                    <a:srgbClr val="C00000"/>
                  </a:solidFill>
                </a:ln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800" b="1" dirty="0" smtClean="0">
                <a:ln>
                  <a:solidFill>
                    <a:srgbClr val="C00000"/>
                  </a:solidFill>
                </a:ln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800" b="1" dirty="0" smtClean="0">
                <a:ln>
                  <a:solidFill>
                    <a:srgbClr val="C00000"/>
                  </a:solidFill>
                </a:ln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Переходить надо улицу в тех местах, где имеются дорожка перехода или указатели перехода</a:t>
            </a:r>
            <a:endParaRPr lang="ru-RU" sz="1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latin typeface="Cambria" pitchFamily="18" charset="0"/>
            </a:endParaRPr>
          </a:p>
        </p:txBody>
      </p:sp>
      <p:pic>
        <p:nvPicPr>
          <p:cNvPr id="11" name="Рисунок 10" descr="1215_4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504" y="1488177"/>
            <a:ext cx="3600400" cy="24002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107504" y="3724081"/>
            <a:ext cx="31290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n>
                  <a:solidFill>
                    <a:srgbClr val="CC00FF"/>
                  </a:solidFill>
                </a:ln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1. Посмотри сначала налево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12" name="Рисунок 11" descr="1215_4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6707" y="4014625"/>
            <a:ext cx="3574544" cy="22816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83577" y="6157750"/>
            <a:ext cx="363212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ln>
                  <a:solidFill>
                    <a:srgbClr val="CC00FF"/>
                  </a:solidFill>
                </a:ln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3. Чтоб </a:t>
            </a:r>
            <a:r>
              <a:rPr lang="ru-RU" sz="1600" b="1" dirty="0">
                <a:ln>
                  <a:solidFill>
                    <a:srgbClr val="CC00FF"/>
                  </a:solidFill>
                </a:ln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спокойно перейти, ещё налево посмотри и прислушайся</a:t>
            </a:r>
          </a:p>
        </p:txBody>
      </p:sp>
      <p:pic>
        <p:nvPicPr>
          <p:cNvPr id="13" name="Рисунок 12" descr="1215_4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07904" y="1499973"/>
            <a:ext cx="4145824" cy="23884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4173405" y="3748649"/>
            <a:ext cx="27437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ln>
                  <a:solidFill>
                    <a:srgbClr val="CC00FF"/>
                  </a:solidFill>
                </a:ln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2. Затем </a:t>
            </a:r>
            <a:r>
              <a:rPr lang="ru-RU" b="1" dirty="0">
                <a:ln>
                  <a:solidFill>
                    <a:srgbClr val="CC00FF"/>
                  </a:solidFill>
                </a:ln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смотри направо</a:t>
            </a:r>
          </a:p>
        </p:txBody>
      </p:sp>
      <p:pic>
        <p:nvPicPr>
          <p:cNvPr id="15" name="Рисунок 14" descr="1215_4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15698" y="4061731"/>
            <a:ext cx="4240678" cy="22816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Прямоугольник 13"/>
          <p:cNvSpPr/>
          <p:nvPr/>
        </p:nvSpPr>
        <p:spPr>
          <a:xfrm>
            <a:off x="4655577" y="6288413"/>
            <a:ext cx="26920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ln>
                  <a:solidFill>
                    <a:srgbClr val="CC00FF"/>
                  </a:solidFill>
                </a:ln>
                <a:solidFill>
                  <a:srgbClr val="C00000"/>
                </a:solidFill>
                <a:latin typeface="Cambria" pitchFamily="18" charset="0"/>
              </a:rPr>
              <a:t>4. А </a:t>
            </a:r>
            <a:r>
              <a:rPr lang="ru-RU" b="1" dirty="0">
                <a:ln>
                  <a:solidFill>
                    <a:srgbClr val="CC00FF"/>
                  </a:solidFill>
                </a:ln>
                <a:solidFill>
                  <a:srgbClr val="C00000"/>
                </a:solidFill>
                <a:latin typeface="Cambria" pitchFamily="18" charset="0"/>
              </a:rPr>
              <a:t>сейчас вперёд иди</a:t>
            </a:r>
          </a:p>
        </p:txBody>
      </p:sp>
      <p:pic>
        <p:nvPicPr>
          <p:cNvPr id="7" name="Picture 16" descr="Рисунок3я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443764" y="4977009"/>
            <a:ext cx="1798487" cy="18645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61640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5000">
        <p14:glitter dir="u" pattern="hexagon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849</TotalTime>
  <Words>448</Words>
  <Application>Microsoft Office PowerPoint</Application>
  <PresentationFormat>Экран (4:3)</PresentationFormat>
  <Paragraphs>101</Paragraphs>
  <Slides>19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9" baseType="lpstr">
      <vt:lpstr>Aktau</vt:lpstr>
      <vt:lpstr>Bookman Old Style</vt:lpstr>
      <vt:lpstr>Calibri</vt:lpstr>
      <vt:lpstr>Cambria</vt:lpstr>
      <vt:lpstr>Comic Sans MS</vt:lpstr>
      <vt:lpstr>Franklin Gothic Book</vt:lpstr>
      <vt:lpstr>Franklin Gothic Medium</vt:lpstr>
      <vt:lpstr>Times New Roman</vt:lpstr>
      <vt:lpstr>Wingdings 2</vt:lpstr>
      <vt:lpstr>Трек</vt:lpstr>
      <vt:lpstr>ВЕсёлЫе п р а в и л а дорожного движения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ПОМНИ ПРАВИЛА ДОРОГ,  БУДЕШЬ ЖИВ ТЫ И ЗДОРОВ!</vt:lpstr>
      <vt:lpstr>Правило 1  Иди только по тротуару.  ХОДИТЬ И ОСТАНАВЛИВАТЬСЯ НА ТРОТУАРАХ БОЛЬШИМИ ГРУППАМИ НЕЛЬЗЯ, ТАК КАК ЭТО ЗАТРУДНЯЕТ ДВИЖЕНИЕ ПЕШЕХОДОВ.</vt:lpstr>
      <vt:lpstr>Правило 2  Переходить надо улицу в тех местах, где имеются дорожка перехода или указатели перехода</vt:lpstr>
      <vt:lpstr>Правило 3  </vt:lpstr>
      <vt:lpstr>Правило 4  ИГРАТЬ НА ТРОТУАРЕ ИЛИ ПРОЕЗЖЕЙ ЧАСТИ УЛИЦЫ неЛЬЗЯ! Это может закончиться несчастьем!</vt:lpstr>
      <vt:lpstr>Правило 5 Перебегать улицу перед приближающемся транспортом з а п р е щ а е т с я! </vt:lpstr>
      <vt:lpstr>Правило 6 Входить и выходить из трамвая, троллейбуса или автобуса надо только на остановке. Обходить остановившийся трамвай надо спереди, а автобус и троллейбус- сзади.</vt:lpstr>
      <vt:lpstr>Правило 7 Цепляться за машины и трамваи  з а п р е щ а е т с я!</vt:lpstr>
      <vt:lpstr>С  в  е  т  о  ф  о  р</vt:lpstr>
      <vt:lpstr>     Красный свет</vt:lpstr>
      <vt:lpstr>желтый свет</vt:lpstr>
      <vt:lpstr>зеленый свет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ПОМНИ ПРАВИЛА ДОРОГ, БУДЕШЬ ЖИВ ТЫ И ЗДОРОВ!</dc:title>
  <dc:creator>ХОЛОДОВИЧ Татьяна Борисовна</dc:creator>
  <cp:lastModifiedBy>Пользователь</cp:lastModifiedBy>
  <cp:revision>51</cp:revision>
  <dcterms:created xsi:type="dcterms:W3CDTF">2012-09-13T03:21:52Z</dcterms:created>
  <dcterms:modified xsi:type="dcterms:W3CDTF">2025-02-18T12:30:43Z</dcterms:modified>
</cp:coreProperties>
</file>